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77" r:id="rId19"/>
    <p:sldId id="292" r:id="rId20"/>
    <p:sldId id="293" r:id="rId21"/>
    <p:sldId id="333" r:id="rId22"/>
    <p:sldId id="298" r:id="rId23"/>
    <p:sldId id="334" r:id="rId24"/>
    <p:sldId id="300" r:id="rId25"/>
    <p:sldId id="301" r:id="rId26"/>
    <p:sldId id="302" r:id="rId27"/>
    <p:sldId id="305" r:id="rId28"/>
    <p:sldId id="306" r:id="rId29"/>
    <p:sldId id="313" r:id="rId30"/>
    <p:sldId id="314" r:id="rId31"/>
    <p:sldId id="335" r:id="rId3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1B5B"/>
    <a:srgbClr val="33CC33"/>
    <a:srgbClr val="FFFF99"/>
    <a:srgbClr val="FF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017" autoAdjust="0"/>
    <p:restoredTop sz="94622" autoAdjust="0"/>
  </p:normalViewPr>
  <p:slideViewPr>
    <p:cSldViewPr>
      <p:cViewPr varScale="1">
        <p:scale>
          <a:sx n="87" d="100"/>
          <a:sy n="87" d="100"/>
        </p:scale>
        <p:origin x="1524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69D9D-DE02-4A45-9A23-74FE7F30E542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483FD-DB85-4D59-9F5F-D8A5017FA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768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62EF2-2C66-45E2-9320-5AB48E0CE72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17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62EF2-2C66-45E2-9320-5AB48E0CE72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17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62EF2-2C66-45E2-9320-5AB48E0CE72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17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98A37-BB31-46E8-96FA-329D94D41C17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A782A-B7B8-46D6-A29D-6928C0C6C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http://www.admoblkaluga.ru/upload/minzdrav/20090325022607.jpg" TargetMode="External"/><Relationship Id="rId7" Type="http://schemas.openxmlformats.org/officeDocument/2006/relationships/image" Target="http://millioner-russia.ru/wp-content/uploads/2011/11/%D0%B8%D0%BF%D0%BE%D1%80%D1%82%D0%B5%D0%BA%D0%B0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http://fotodeti.ru/images/foto_b/829_0223.jpg" TargetMode="External"/><Relationship Id="rId4" Type="http://schemas.openxmlformats.org/officeDocument/2006/relationships/image" Target="../media/image10.jpeg"/><Relationship Id="rId9" Type="http://schemas.openxmlformats.org/officeDocument/2006/relationships/image" Target="http://www.firestock.ru/wp-content/uploads/2013/11/shutterstock_106049021-255x255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612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7705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27494" t="21562" r="10944" b="62665"/>
          <a:stretch>
            <a:fillRect/>
          </a:stretch>
        </p:blipFill>
        <p:spPr bwMode="auto">
          <a:xfrm>
            <a:off x="72008" y="44624"/>
            <a:ext cx="9036496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700808"/>
            <a:ext cx="9144000" cy="46805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Бюджет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Рабочего поселка Евлашево Кузнецкого района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Пензенской области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для граждан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на 2020 год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 плановый период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2021 и 2022 годов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381328"/>
            <a:ext cx="9144000" cy="4766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Евлашево 2019 г.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285728"/>
            <a:ext cx="816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Участники бюджетного процесса 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рабочем поселке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Евлашево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Кузнецком районе Пензенской области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Рисунок 47"/>
          <p:cNvPicPr/>
          <p:nvPr/>
        </p:nvPicPr>
        <p:blipFill>
          <a:blip r:embed="rId2" cstate="print"/>
          <a:srcRect l="20924" t="21729" r="5313" b="20794"/>
          <a:stretch>
            <a:fillRect/>
          </a:stretch>
        </p:blipFill>
        <p:spPr bwMode="auto">
          <a:xfrm>
            <a:off x="526295" y="1052736"/>
            <a:ext cx="8360675" cy="487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260648"/>
            <a:ext cx="81369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5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Основы составления проекта бюджета рабочего поселка Евлашево Кузнецкого района Пензенской области</a:t>
            </a:r>
            <a:endParaRPr lang="ru-RU" sz="165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230"/>
          <p:cNvSpPr>
            <a:spLocks noChangeAspect="1" noChangeArrowheads="1"/>
          </p:cNvSpPr>
          <p:nvPr/>
        </p:nvSpPr>
        <p:spPr bwMode="auto">
          <a:xfrm rot="5400000">
            <a:off x="377120" y="1392245"/>
            <a:ext cx="714953" cy="612000"/>
          </a:xfrm>
          <a:prstGeom prst="chevron">
            <a:avLst>
              <a:gd name="adj" fmla="val 29206"/>
            </a:avLst>
          </a:prstGeom>
          <a:solidFill>
            <a:srgbClr val="4F81BD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32"/>
          <p:cNvSpPr>
            <a:spLocks noChangeArrowheads="1"/>
          </p:cNvSpPr>
          <p:nvPr/>
        </p:nvSpPr>
        <p:spPr bwMode="auto">
          <a:xfrm>
            <a:off x="1285852" y="1124744"/>
            <a:ext cx="7572428" cy="1080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Положения послания Президента Российской Федерации Федеральному Собранию Российской Федерации, определяющие бюджетную политику (требования к бюджетной политике) в Российской Федерации</a:t>
            </a:r>
            <a:endParaRPr lang="ru-RU" sz="1600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230"/>
          <p:cNvSpPr>
            <a:spLocks noChangeAspect="1" noChangeArrowheads="1"/>
          </p:cNvSpPr>
          <p:nvPr/>
        </p:nvSpPr>
        <p:spPr bwMode="auto">
          <a:xfrm rot="5400000">
            <a:off x="377120" y="2400357"/>
            <a:ext cx="714953" cy="612000"/>
          </a:xfrm>
          <a:prstGeom prst="chevron">
            <a:avLst>
              <a:gd name="adj" fmla="val 29206"/>
            </a:avLst>
          </a:prstGeom>
          <a:solidFill>
            <a:srgbClr val="4F81BD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32"/>
          <p:cNvSpPr>
            <a:spLocks noChangeArrowheads="1"/>
          </p:cNvSpPr>
          <p:nvPr/>
        </p:nvSpPr>
        <p:spPr bwMode="auto">
          <a:xfrm>
            <a:off x="1285852" y="2060848"/>
            <a:ext cx="7572428" cy="1080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Основные направления бюджетной политики и основные направления налоговой политики</a:t>
            </a:r>
            <a:endParaRPr lang="ru-RU" sz="1600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230"/>
          <p:cNvSpPr>
            <a:spLocks noChangeAspect="1" noChangeArrowheads="1"/>
          </p:cNvSpPr>
          <p:nvPr/>
        </p:nvSpPr>
        <p:spPr bwMode="auto">
          <a:xfrm rot="5400000">
            <a:off x="377120" y="3336461"/>
            <a:ext cx="714953" cy="612000"/>
          </a:xfrm>
          <a:prstGeom prst="chevron">
            <a:avLst>
              <a:gd name="adj" fmla="val 29206"/>
            </a:avLst>
          </a:prstGeom>
          <a:solidFill>
            <a:srgbClr val="4F81BD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2"/>
          <p:cNvSpPr>
            <a:spLocks noChangeArrowheads="1"/>
          </p:cNvSpPr>
          <p:nvPr/>
        </p:nvSpPr>
        <p:spPr bwMode="auto">
          <a:xfrm>
            <a:off x="1285852" y="2996952"/>
            <a:ext cx="7572428" cy="1080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Прогноз социально-экономического развития рабочего поселка Евлашево Кузнецкого района Пензенской области</a:t>
            </a:r>
            <a:endParaRPr lang="ru-RU" sz="1600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AutoShape 230"/>
          <p:cNvSpPr>
            <a:spLocks noChangeAspect="1" noChangeArrowheads="1"/>
          </p:cNvSpPr>
          <p:nvPr/>
        </p:nvSpPr>
        <p:spPr bwMode="auto">
          <a:xfrm rot="5400000">
            <a:off x="416068" y="4272565"/>
            <a:ext cx="714953" cy="612000"/>
          </a:xfrm>
          <a:prstGeom prst="chevron">
            <a:avLst>
              <a:gd name="adj" fmla="val 29206"/>
            </a:avLst>
          </a:prstGeom>
          <a:solidFill>
            <a:srgbClr val="4F81BD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32"/>
          <p:cNvSpPr>
            <a:spLocks noChangeArrowheads="1"/>
          </p:cNvSpPr>
          <p:nvPr/>
        </p:nvSpPr>
        <p:spPr bwMode="auto">
          <a:xfrm>
            <a:off x="1285852" y="5013296"/>
            <a:ext cx="7572428" cy="1080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Муниципальные программы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Кузнецкого района Пензенской области (проекты муниципальных программ, проекты изменений указанных программ)</a:t>
            </a:r>
            <a:endParaRPr lang="ru-RU" sz="1600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42844" y="928670"/>
            <a:ext cx="8858312" cy="557216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32"/>
          <p:cNvSpPr>
            <a:spLocks noChangeArrowheads="1"/>
          </p:cNvSpPr>
          <p:nvPr/>
        </p:nvSpPr>
        <p:spPr bwMode="auto">
          <a:xfrm>
            <a:off x="1248044" y="3933056"/>
            <a:ext cx="7572428" cy="1080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Бюджетный прогноз рабочего поселка Евлашево Кузнецкого района (проект бюджетного прогноза, проект изменений бюджетного прогноза) на долгосрочный период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230"/>
          <p:cNvSpPr>
            <a:spLocks noChangeAspect="1" noChangeArrowheads="1"/>
          </p:cNvSpPr>
          <p:nvPr/>
        </p:nvSpPr>
        <p:spPr bwMode="auto">
          <a:xfrm rot="5400000">
            <a:off x="416067" y="5208669"/>
            <a:ext cx="714953" cy="612000"/>
          </a:xfrm>
          <a:prstGeom prst="chevron">
            <a:avLst>
              <a:gd name="adj" fmla="val 29206"/>
            </a:avLst>
          </a:prstGeom>
          <a:solidFill>
            <a:srgbClr val="4F81BD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85064"/>
            <a:ext cx="7954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Рассмотрение и утверждение проекта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бюджета  рабочего поселка Евлашево Кузнецкого района Пензенской области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35"/>
          <p:cNvSpPr>
            <a:spLocks noChangeArrowheads="1"/>
          </p:cNvSpPr>
          <p:nvPr/>
        </p:nvSpPr>
        <p:spPr bwMode="auto">
          <a:xfrm>
            <a:off x="179512" y="908720"/>
            <a:ext cx="8821644" cy="5877866"/>
          </a:xfrm>
          <a:prstGeom prst="rect">
            <a:avLst/>
          </a:prstGeom>
          <a:solidFill>
            <a:srgbClr val="A2D4E2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endParaRPr lang="en-US" sz="1300" b="1" dirty="0" smtClean="0">
              <a:latin typeface="Comic Sans MS" pitchFamily="66" charset="0"/>
            </a:endParaRPr>
          </a:p>
          <a:p>
            <a:pPr algn="just"/>
            <a:r>
              <a:rPr lang="ru-RU" sz="1300" b="1" dirty="0" smtClean="0">
                <a:latin typeface="Comic Sans MS" pitchFamily="66" charset="0"/>
              </a:rPr>
              <a:t>При рассмотрении</a:t>
            </a:r>
            <a:r>
              <a:rPr lang="ru-RU" sz="1300" dirty="0" smtClean="0">
                <a:latin typeface="Comic Sans MS" pitchFamily="66" charset="0"/>
              </a:rPr>
              <a:t> Комитетом местного самоуправления рабочего поселка Евлашево Кузнецкого района </a:t>
            </a:r>
            <a:r>
              <a:rPr lang="ru-RU" sz="1300" b="1" dirty="0" smtClean="0">
                <a:latin typeface="Comic Sans MS" pitchFamily="66" charset="0"/>
              </a:rPr>
              <a:t>проекта решения о бюджете</a:t>
            </a:r>
            <a:r>
              <a:rPr lang="ru-RU" sz="1300" dirty="0" smtClean="0">
                <a:latin typeface="Comic Sans MS" pitchFamily="66" charset="0"/>
              </a:rPr>
              <a:t> рабочего поселка Евлашево Кузнецкого района на очередной финансовый год и плановый период </a:t>
            </a:r>
            <a:r>
              <a:rPr lang="ru-RU" sz="1300" b="1" dirty="0" smtClean="0">
                <a:latin typeface="Comic Sans MS" pitchFamily="66" charset="0"/>
              </a:rPr>
              <a:t>обсуждаются </a:t>
            </a:r>
            <a:r>
              <a:rPr lang="ru-RU" sz="1300" dirty="0" smtClean="0">
                <a:latin typeface="Comic Sans MS" pitchFamily="66" charset="0"/>
              </a:rPr>
              <a:t>его концепция и прогноз социально-экономического развития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300" dirty="0" smtClean="0">
                <a:latin typeface="Comic Sans MS" pitchFamily="66" charset="0"/>
              </a:rPr>
              <a:t>Кузнецкого района, основные направления бюджетной и налоговой политики,, основные характеристики бюджета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300" dirty="0" smtClean="0">
                <a:latin typeface="Comic Sans MS" pitchFamily="66" charset="0"/>
              </a:rPr>
              <a:t>Кузнецкого района. 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 </a:t>
            </a:r>
          </a:p>
          <a:p>
            <a:pPr algn="just"/>
            <a:r>
              <a:rPr lang="ru-RU" sz="1300" b="1" dirty="0" smtClean="0">
                <a:latin typeface="Comic Sans MS" pitchFamily="66" charset="0"/>
              </a:rPr>
              <a:t>При принятия</a:t>
            </a:r>
            <a:r>
              <a:rPr lang="ru-RU" sz="1300" dirty="0" smtClean="0">
                <a:latin typeface="Comic Sans MS" pitchFamily="66" charset="0"/>
              </a:rPr>
              <a:t> комитетом местного самоуправления рабочего поселка Евлашево Кузнецкого района </a:t>
            </a:r>
            <a:r>
              <a:rPr lang="ru-RU" sz="1300" b="1" dirty="0" smtClean="0">
                <a:latin typeface="Comic Sans MS" pitchFamily="66" charset="0"/>
              </a:rPr>
              <a:t>проекта решения о бюджете</a:t>
            </a:r>
            <a:r>
              <a:rPr lang="ru-RU" sz="1300" dirty="0" smtClean="0">
                <a:latin typeface="Comic Sans MS" pitchFamily="66" charset="0"/>
              </a:rPr>
              <a:t> </a:t>
            </a:r>
            <a:r>
              <a:rPr lang="ru-RU" sz="1300" b="1" dirty="0" smtClean="0">
                <a:latin typeface="Comic Sans MS" pitchFamily="66" charset="0"/>
              </a:rPr>
              <a:t>утверждаются общий объем доходов бюджета, общий объем расходов бюджета, дефицит бюджета</a:t>
            </a:r>
            <a:r>
              <a:rPr lang="ru-RU" sz="1300" dirty="0" smtClean="0">
                <a:latin typeface="Comic Sans MS" pitchFamily="66" charset="0"/>
              </a:rPr>
              <a:t>, а </a:t>
            </a:r>
            <a:r>
              <a:rPr lang="ru-RU" sz="1300" b="1" dirty="0" smtClean="0">
                <a:latin typeface="Comic Sans MS" pitchFamily="66" charset="0"/>
              </a:rPr>
              <a:t>также:</a:t>
            </a:r>
            <a:endParaRPr lang="ru-RU" sz="1300" dirty="0" smtClean="0">
              <a:latin typeface="Comic Sans MS" pitchFamily="66" charset="0"/>
            </a:endParaRP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перечень главных администраторов доходов бюджета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latin typeface="Comic Sans MS" pitchFamily="66" charset="0"/>
              </a:rPr>
              <a:t>Кузнецкого района;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перечень главных администраторов источников финансирования дефицита бюджета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latin typeface="Comic Sans MS" pitchFamily="66" charset="0"/>
              </a:rPr>
              <a:t>Кузнецкого района;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распределение бюджетных ассигнований по разделам, подразделам, целевым статьям (муниципальным программам и </a:t>
            </a:r>
            <a:r>
              <a:rPr lang="ru-RU" sz="1300" dirty="0" err="1" smtClean="0">
                <a:latin typeface="Comic Sans MS" pitchFamily="66" charset="0"/>
              </a:rPr>
              <a:t>непрограммным</a:t>
            </a:r>
            <a:r>
              <a:rPr lang="ru-RU" sz="1300" dirty="0" smtClean="0">
                <a:latin typeface="Comic Sans MS" pitchFamily="66" charset="0"/>
              </a:rPr>
              <a:t> направлениям деятельности), группам и подгруппам видов расходов классификации расходов бюджетов на очередной финансовый год и плановый период;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распределение межбюджетных трансфертов на очередной финансовый год и плановый период.</a:t>
            </a:r>
          </a:p>
          <a:p>
            <a:pPr algn="just"/>
            <a:r>
              <a:rPr lang="ru-RU" sz="1300" b="1" dirty="0" smtClean="0">
                <a:latin typeface="Comic Sans MS" pitchFamily="66" charset="0"/>
              </a:rPr>
              <a:t> </a:t>
            </a:r>
            <a:endParaRPr lang="ru-RU" sz="1300" dirty="0" smtClean="0">
              <a:latin typeface="Comic Sans MS" pitchFamily="66" charset="0"/>
            </a:endParaRPr>
          </a:p>
          <a:p>
            <a:pPr algn="just"/>
            <a:r>
              <a:rPr lang="ru-RU" sz="1300" b="1" dirty="0" smtClean="0">
                <a:latin typeface="Comic Sans MS" pitchFamily="66" charset="0"/>
              </a:rPr>
              <a:t>Одновременно рассматриваются:</a:t>
            </a:r>
            <a:endParaRPr lang="ru-RU" sz="1300" dirty="0" smtClean="0">
              <a:latin typeface="Comic Sans MS" pitchFamily="66" charset="0"/>
            </a:endParaRP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проект программы муниципальных внутренних заимствований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300" dirty="0" smtClean="0">
                <a:latin typeface="Comic Sans MS" pitchFamily="66" charset="0"/>
              </a:rPr>
              <a:t>Кузнецкого района на очередной финансовый год и плановый период;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проект программы муниципальных гарантий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latin typeface="Comic Sans MS" pitchFamily="66" charset="0"/>
              </a:rPr>
              <a:t>Кузнецкого района в валюте Российской Федерации на очередной финансовый год и плановый период;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ведомственная структура расходов бюджета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latin typeface="Comic Sans MS" pitchFamily="66" charset="0"/>
              </a:rPr>
              <a:t>Кузнецкого района на очередной финансовый год и ведомственная структура расходов бюджета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300" dirty="0" smtClean="0">
                <a:latin typeface="Comic Sans MS" pitchFamily="66" charset="0"/>
              </a:rPr>
              <a:t>Кузнецкого района на первый и второй годы планового периода;</a:t>
            </a:r>
          </a:p>
          <a:p>
            <a:pPr algn="just"/>
            <a:r>
              <a:rPr lang="ru-RU" sz="1300" dirty="0" smtClean="0">
                <a:latin typeface="Comic Sans MS" pitchFamily="66" charset="0"/>
              </a:rPr>
              <a:t>- текстовые статьи проекта решения о бюджете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рабочего поселка Евлашево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latin typeface="Comic Sans MS" pitchFamily="66" charset="0"/>
              </a:rPr>
              <a:t>Кузнецкого района на очередной финансовый год и плановый период.</a:t>
            </a:r>
          </a:p>
          <a:p>
            <a:endParaRPr lang="ru-RU" sz="1200" dirty="0" smtClean="0"/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 </a:t>
            </a:r>
          </a:p>
          <a:p>
            <a:endParaRPr lang="ru-RU" sz="1200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50096"/>
            <a:ext cx="8244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Основные направления бюджетной и налоговой политики  рабочего поселка Евлашево Кузнецкого района Пензенской области на 2020 год и плановый период 2021 – 2022 годов</a:t>
            </a:r>
            <a:endParaRPr lang="ru-RU" sz="1600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Line 258"/>
          <p:cNvSpPr>
            <a:spLocks noChangeShapeType="1"/>
          </p:cNvSpPr>
          <p:nvPr/>
        </p:nvSpPr>
        <p:spPr bwMode="auto">
          <a:xfrm flipH="1">
            <a:off x="4681236" y="928670"/>
            <a:ext cx="34780" cy="4228522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262"/>
          <p:cNvSpPr>
            <a:spLocks noChangeShapeType="1"/>
          </p:cNvSpPr>
          <p:nvPr/>
        </p:nvSpPr>
        <p:spPr bwMode="auto">
          <a:xfrm>
            <a:off x="3714744" y="1515704"/>
            <a:ext cx="87640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AutoShape 264"/>
          <p:cNvSpPr>
            <a:spLocks noChangeArrowheads="1"/>
          </p:cNvSpPr>
          <p:nvPr/>
        </p:nvSpPr>
        <p:spPr bwMode="auto">
          <a:xfrm>
            <a:off x="4591149" y="1431842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265"/>
          <p:cNvSpPr>
            <a:spLocks noChangeArrowheads="1"/>
          </p:cNvSpPr>
          <p:nvPr/>
        </p:nvSpPr>
        <p:spPr bwMode="auto">
          <a:xfrm>
            <a:off x="4591149" y="1683428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Line 266"/>
          <p:cNvSpPr>
            <a:spLocks noChangeShapeType="1"/>
          </p:cNvSpPr>
          <p:nvPr/>
        </p:nvSpPr>
        <p:spPr bwMode="auto">
          <a:xfrm>
            <a:off x="4766430" y="1767290"/>
            <a:ext cx="78876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" name="Line 267"/>
          <p:cNvSpPr>
            <a:spLocks noChangeShapeType="1"/>
          </p:cNvSpPr>
          <p:nvPr/>
        </p:nvSpPr>
        <p:spPr bwMode="auto">
          <a:xfrm>
            <a:off x="3714744" y="2941358"/>
            <a:ext cx="87640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AutoShape 268"/>
          <p:cNvSpPr>
            <a:spLocks noChangeArrowheads="1"/>
          </p:cNvSpPr>
          <p:nvPr/>
        </p:nvSpPr>
        <p:spPr bwMode="auto">
          <a:xfrm>
            <a:off x="4591149" y="2857496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69"/>
          <p:cNvSpPr>
            <a:spLocks noChangeArrowheads="1"/>
          </p:cNvSpPr>
          <p:nvPr/>
        </p:nvSpPr>
        <p:spPr bwMode="auto">
          <a:xfrm>
            <a:off x="4591149" y="3109082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Line 270"/>
          <p:cNvSpPr>
            <a:spLocks noChangeShapeType="1"/>
          </p:cNvSpPr>
          <p:nvPr/>
        </p:nvSpPr>
        <p:spPr bwMode="auto">
          <a:xfrm>
            <a:off x="4766430" y="3192944"/>
            <a:ext cx="78876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Line 271"/>
          <p:cNvSpPr>
            <a:spLocks noChangeShapeType="1"/>
          </p:cNvSpPr>
          <p:nvPr/>
        </p:nvSpPr>
        <p:spPr bwMode="auto">
          <a:xfrm>
            <a:off x="3714744" y="4450874"/>
            <a:ext cx="87640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AutoShape 272"/>
          <p:cNvSpPr>
            <a:spLocks noChangeArrowheads="1"/>
          </p:cNvSpPr>
          <p:nvPr/>
        </p:nvSpPr>
        <p:spPr bwMode="auto">
          <a:xfrm>
            <a:off x="4591149" y="4367012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utoShape 273"/>
          <p:cNvSpPr>
            <a:spLocks noChangeArrowheads="1"/>
          </p:cNvSpPr>
          <p:nvPr/>
        </p:nvSpPr>
        <p:spPr bwMode="auto">
          <a:xfrm>
            <a:off x="4612743" y="4629428"/>
            <a:ext cx="175281" cy="16772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Line 274"/>
          <p:cNvSpPr>
            <a:spLocks noChangeShapeType="1"/>
          </p:cNvSpPr>
          <p:nvPr/>
        </p:nvSpPr>
        <p:spPr bwMode="auto">
          <a:xfrm>
            <a:off x="4766430" y="4702460"/>
            <a:ext cx="788764" cy="0"/>
          </a:xfrm>
          <a:prstGeom prst="line">
            <a:avLst/>
          </a:prstGeom>
          <a:noFill/>
          <a:ln w="19050">
            <a:solidFill>
              <a:srgbClr val="00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AutoShape 249"/>
          <p:cNvSpPr>
            <a:spLocks noChangeArrowheads="1"/>
          </p:cNvSpPr>
          <p:nvPr/>
        </p:nvSpPr>
        <p:spPr bwMode="auto">
          <a:xfrm>
            <a:off x="384408" y="1096394"/>
            <a:ext cx="3643338" cy="1174068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Обеспечение сбалансированности и устойчивости бюджетной системы района</a:t>
            </a:r>
          </a:p>
        </p:txBody>
      </p:sp>
      <p:sp>
        <p:nvSpPr>
          <p:cNvPr id="8" name="AutoShape 252"/>
          <p:cNvSpPr>
            <a:spLocks noChangeArrowheads="1"/>
          </p:cNvSpPr>
          <p:nvPr/>
        </p:nvSpPr>
        <p:spPr bwMode="auto">
          <a:xfrm>
            <a:off x="384408" y="2686980"/>
            <a:ext cx="3643338" cy="1174068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Повышение эффективности бюджетных расходов</a:t>
            </a:r>
          </a:p>
        </p:txBody>
      </p:sp>
      <p:sp>
        <p:nvSpPr>
          <p:cNvPr id="7" name="AutoShape 251"/>
          <p:cNvSpPr>
            <a:spLocks noChangeArrowheads="1"/>
          </p:cNvSpPr>
          <p:nvPr/>
        </p:nvSpPr>
        <p:spPr bwMode="auto">
          <a:xfrm>
            <a:off x="5242192" y="1096394"/>
            <a:ext cx="3616088" cy="125793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Повышение качества управления муниципальными финансами</a:t>
            </a:r>
          </a:p>
        </p:txBody>
      </p:sp>
      <p:sp>
        <p:nvSpPr>
          <p:cNvPr id="10" name="AutoShape 253"/>
          <p:cNvSpPr>
            <a:spLocks noChangeArrowheads="1"/>
          </p:cNvSpPr>
          <p:nvPr/>
        </p:nvSpPr>
        <p:spPr bwMode="auto">
          <a:xfrm>
            <a:off x="5242192" y="2770842"/>
            <a:ext cx="3616088" cy="1090206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Развитие финансового контроля, </a:t>
            </a:r>
          </a:p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том числе на ведомственном уровне, повышение его результативности</a:t>
            </a:r>
          </a:p>
        </p:txBody>
      </p:sp>
      <p:sp>
        <p:nvSpPr>
          <p:cNvPr id="13" name="AutoShape 255"/>
          <p:cNvSpPr>
            <a:spLocks noChangeArrowheads="1"/>
          </p:cNvSpPr>
          <p:nvPr/>
        </p:nvSpPr>
        <p:spPr bwMode="auto">
          <a:xfrm>
            <a:off x="5292080" y="4365104"/>
            <a:ext cx="3616088" cy="1090206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Совершенствование управления исполнением местного бюджета</a:t>
            </a:r>
          </a:p>
        </p:txBody>
      </p:sp>
      <p:sp>
        <p:nvSpPr>
          <p:cNvPr id="36" name="AutoShape 255"/>
          <p:cNvSpPr>
            <a:spLocks noChangeArrowheads="1"/>
          </p:cNvSpPr>
          <p:nvPr/>
        </p:nvSpPr>
        <p:spPr bwMode="auto">
          <a:xfrm>
            <a:off x="179512" y="4293096"/>
            <a:ext cx="3616088" cy="1090206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>
            <a:solidFill>
              <a:srgbClr val="0066CC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Обеспечение прозрачности и открытости управления муниципальными финансами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3"/>
          <p:cNvSpPr txBox="1">
            <a:spLocks noChangeArrowheads="1"/>
          </p:cNvSpPr>
          <p:nvPr/>
        </p:nvSpPr>
        <p:spPr bwMode="auto">
          <a:xfrm>
            <a:off x="928688" y="214313"/>
            <a:ext cx="7964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проблемы и риски в бюджетной сфере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35050" y="784225"/>
            <a:ext cx="7929563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142875" y="142875"/>
            <a:ext cx="714375" cy="642938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261" y="2162730"/>
            <a:ext cx="2857520" cy="1482294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Сокращение налоговых и неналоговых доходов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13270" y="2171696"/>
            <a:ext cx="2857520" cy="1473328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Ограничение в привлечении бюджетных (коммерческих) кредитов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72198" y="2178974"/>
            <a:ext cx="2857520" cy="1466050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Невозможность выполнения финансирования в полном объеме всех расходных обязательств и функций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органов местного самоуправления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16346" y="857232"/>
            <a:ext cx="2857520" cy="64294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2D1B5B"/>
                </a:solidFill>
                <a:latin typeface="Arial" pitchFamily="34" charset="0"/>
                <a:cs typeface="Arial" pitchFamily="34" charset="0"/>
              </a:rPr>
              <a:t>Проблемы  и риски бюджетной сферы</a:t>
            </a:r>
          </a:p>
        </p:txBody>
      </p:sp>
      <p:cxnSp>
        <p:nvCxnSpPr>
          <p:cNvPr id="13" name="Прямая со стрелкой 12"/>
          <p:cNvCxnSpPr>
            <a:stCxn id="0" idx="2"/>
            <a:endCxn id="0" idx="0"/>
          </p:cNvCxnSpPr>
          <p:nvPr/>
        </p:nvCxnSpPr>
        <p:spPr>
          <a:xfrm rot="5400000">
            <a:off x="2692400" y="309563"/>
            <a:ext cx="661987" cy="3043238"/>
          </a:xfrm>
          <a:prstGeom prst="straightConnector1">
            <a:avLst/>
          </a:prstGeom>
          <a:ln w="63500">
            <a:solidFill>
              <a:schemeClr val="accent6">
                <a:lumMod val="40000"/>
                <a:lumOff val="6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0" idx="2"/>
            <a:endCxn id="0" idx="0"/>
          </p:cNvCxnSpPr>
          <p:nvPr/>
        </p:nvCxnSpPr>
        <p:spPr>
          <a:xfrm rot="5400000">
            <a:off x="4207670" y="1834356"/>
            <a:ext cx="671512" cy="3175"/>
          </a:xfrm>
          <a:prstGeom prst="straightConnector1">
            <a:avLst/>
          </a:prstGeom>
          <a:ln w="63500">
            <a:solidFill>
              <a:schemeClr val="accent6">
                <a:lumMod val="40000"/>
                <a:lumOff val="6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0" idx="2"/>
            <a:endCxn id="0" idx="0"/>
          </p:cNvCxnSpPr>
          <p:nvPr/>
        </p:nvCxnSpPr>
        <p:spPr>
          <a:xfrm rot="16200000" flipH="1">
            <a:off x="5683251" y="361950"/>
            <a:ext cx="679450" cy="2955925"/>
          </a:xfrm>
          <a:prstGeom prst="straightConnector1">
            <a:avLst/>
          </a:prstGeom>
          <a:ln w="63500">
            <a:solidFill>
              <a:schemeClr val="accent6">
                <a:lumMod val="40000"/>
                <a:lumOff val="6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71406" y="5020250"/>
            <a:ext cx="2857520" cy="14091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Оздоровление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муниципальных финансов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Tx/>
              <a:buChar char="-"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привлечение дополнительных доходов;</a:t>
            </a:r>
          </a:p>
          <a:p>
            <a:pPr>
              <a:buFontTx/>
              <a:buChar char="-"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оптимизация расходов;</a:t>
            </a:r>
          </a:p>
          <a:p>
            <a:pPr>
              <a:buFontTx/>
              <a:buChar char="-"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снижение долговой нагрузки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112415" y="5029216"/>
            <a:ext cx="2857520" cy="14001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Организация (проведение) финансового контроля за бюджетным процессом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71343" y="5036494"/>
            <a:ext cx="2857520" cy="13929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Контроль в сфере закупок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15491" y="3795310"/>
            <a:ext cx="2857520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Меры по решению проблем и минимизации рисков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1500189" y="4581128"/>
            <a:ext cx="3071811" cy="438547"/>
          </a:xfrm>
          <a:prstGeom prst="straightConnector1">
            <a:avLst/>
          </a:prstGeom>
          <a:ln w="63500">
            <a:solidFill>
              <a:schemeClr val="accent3">
                <a:lumMod val="60000"/>
                <a:lumOff val="4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4499992" y="4581128"/>
            <a:ext cx="30160" cy="448072"/>
          </a:xfrm>
          <a:prstGeom prst="straightConnector1">
            <a:avLst/>
          </a:prstGeom>
          <a:ln w="63500">
            <a:solidFill>
              <a:schemeClr val="accent3">
                <a:lumMod val="60000"/>
                <a:lumOff val="4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572002" y="4581130"/>
            <a:ext cx="2927348" cy="456008"/>
          </a:xfrm>
          <a:prstGeom prst="straightConnector1">
            <a:avLst/>
          </a:prstGeom>
          <a:ln w="63500">
            <a:solidFill>
              <a:schemeClr val="accent3">
                <a:lumMod val="60000"/>
                <a:lumOff val="40000"/>
              </a:schemeClr>
            </a:solidFill>
            <a:tailEnd type="stealth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928670"/>
            <a:ext cx="8429684" cy="714380"/>
          </a:xfrm>
          <a:prstGeom prst="rect">
            <a:avLst/>
          </a:prstGeom>
          <a:solidFill>
            <a:srgbClr val="FFFF99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ДОХОДЫ БЮДЖЕТА</a:t>
            </a:r>
          </a:p>
          <a:p>
            <a:pPr algn="ctr"/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 rot="1667562">
            <a:off x="1629525" y="1714776"/>
            <a:ext cx="473946" cy="672123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572000" y="1714488"/>
            <a:ext cx="500066" cy="642942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9439363">
            <a:off x="7303618" y="1722615"/>
            <a:ext cx="500240" cy="706358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2428868"/>
            <a:ext cx="3000396" cy="714380"/>
          </a:xfrm>
          <a:prstGeom prst="roundRect">
            <a:avLst/>
          </a:prstGeom>
          <a:solidFill>
            <a:srgbClr val="EF8E2D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НАЛОГОВЫЕ ДОХОДЫ 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86116" y="2428868"/>
            <a:ext cx="3071834" cy="714380"/>
          </a:xfrm>
          <a:prstGeom prst="roundRect">
            <a:avLst/>
          </a:prstGeom>
          <a:solidFill>
            <a:srgbClr val="EF8E2D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НЕНАЛОГОВЫЕ ДОХОДЫ 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00826" y="2428868"/>
            <a:ext cx="2500330" cy="714380"/>
          </a:xfrm>
          <a:prstGeom prst="roundRect">
            <a:avLst/>
          </a:prstGeom>
          <a:solidFill>
            <a:srgbClr val="EF8E2D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БЕЗВОЗМЕЗДНЫЕ ПОСТУПЛЕНИЯ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357290" y="3214686"/>
            <a:ext cx="642942" cy="500066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500562" y="3214686"/>
            <a:ext cx="642942" cy="500066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358082" y="3214686"/>
            <a:ext cx="642942" cy="500066"/>
          </a:xfrm>
          <a:prstGeom prst="downArrow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2844" y="3786190"/>
            <a:ext cx="3071834" cy="2928958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 prst="angle"/>
            <a:extrusionClr>
              <a:srgbClr val="FFFF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НАЛОГ НА ДОХОДЫ ФИЗИЧЕСКИХ ЛИЦ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АКЦИЗЫ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ЕДИНЫЙ НАЛОГ НА ВМЕНЕННЫЙ ДОХОД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ЕДИНЫЙ СЕЛЬСКОХОЗЯЙСТВЕННЫЙ НАЛОГ 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ГОСУДАРСТВЕННАЯ ПОШЛИНА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ЗАДОЛЖЕННОСТЬ И ПЕРЕРАСЧЕТЫ ПО ОТМЕНЕННЫМ НАЛОГАМ</a:t>
            </a:r>
          </a:p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ДРУГИЕ НАЛОГОВЫЕ ДОХОДЫ</a:t>
            </a:r>
            <a:endParaRPr lang="ru-RU" sz="1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57554" y="3786190"/>
            <a:ext cx="3071834" cy="2928958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 prst="angle"/>
            <a:extrusionClr>
              <a:srgbClr val="FFFF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ДОХОДЫ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АРЕНДЫ ЗЕМЛИ И ИМУЩЕСТВА, НАХОДЯЩИЕСЯ В ГОСУДАРСТВЕННОЙ ИЛИ МУНИЦИПАЛЬНОЙ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СОБСТВЕННОСТИ</a:t>
            </a:r>
          </a:p>
          <a:p>
            <a:pPr algn="ctr">
              <a:spcBef>
                <a:spcPts val="600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ДОХОДЫ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ПРОДАЖИ ЗЕМЛИ И ИМУЩЕСТВА, НАХОДЯЩИЕСЯ В ГОСУДАРСТВЕННОЙ ИЛИ МУНИЦИПАЛЬНОЙ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СОБСТВЕННОСТИ</a:t>
            </a:r>
          </a:p>
          <a:p>
            <a:pPr algn="ctr"/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ШТРАФЫ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САНКЦИИ, 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ВОЗМЕЩЕНИЕ УЩЕРБА</a:t>
            </a:r>
          </a:p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ИНЫЕ НЕНАЛОГОВЫЕ ДОХОДЫ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600"/>
              </a:spcBef>
            </a:pPr>
            <a:endParaRPr lang="ru-RU" sz="1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2264" y="3786190"/>
            <a:ext cx="2428892" cy="2928958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 prst="angle"/>
            <a:extrusionClr>
              <a:srgbClr val="FFFF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ДОТАЦИИ ИЗ ДРУГИХ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БЮДЖЕТОВ</a:t>
            </a:r>
          </a:p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СУБСИДИИ ИЗ ДРУГИХ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БЮДЖЕТОВ</a:t>
            </a:r>
          </a:p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СУБВЕНЦИИ ИЗ ДРУГИХ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БЮДЖЕТОВ</a:t>
            </a:r>
          </a:p>
          <a:p>
            <a:pPr algn="ctr">
              <a:spcBef>
                <a:spcPts val="600"/>
              </a:spcBef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ДРУГИЕ БЕЗВОЗМЕЗДНЫЕ ПОСТУПЛЕНИЯ</a:t>
            </a:r>
            <a:endParaRPr lang="ru-RU" sz="1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714348" y="4214818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85786" y="4500570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14348" y="4929198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14348" y="5500702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14348" y="5786454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42910" y="6429396"/>
            <a:ext cx="2071702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643306" y="4838802"/>
            <a:ext cx="2500330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34341" y="5892722"/>
            <a:ext cx="2500330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43306" y="6385411"/>
            <a:ext cx="2500330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858016" y="4695926"/>
            <a:ext cx="1857388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858016" y="5151448"/>
            <a:ext cx="1857388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858016" y="5606970"/>
            <a:ext cx="1857388" cy="1588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928662" y="273586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Структура доходов бюджета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Скругленный прямоугольник 95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142852"/>
            <a:ext cx="8025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принципы и подходы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 формированию расходов местного бюджета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280"/>
          <p:cNvSpPr>
            <a:spLocks noChangeAspect="1" noChangeArrowheads="1"/>
          </p:cNvSpPr>
          <p:nvPr/>
        </p:nvSpPr>
        <p:spPr bwMode="auto">
          <a:xfrm>
            <a:off x="285720" y="1318488"/>
            <a:ext cx="396000" cy="396000"/>
          </a:xfrm>
          <a:prstGeom prst="star4">
            <a:avLst>
              <a:gd name="adj" fmla="val 12500"/>
            </a:avLst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281"/>
          <p:cNvSpPr>
            <a:spLocks noChangeArrowheads="1"/>
          </p:cNvSpPr>
          <p:nvPr/>
        </p:nvSpPr>
        <p:spPr bwMode="auto">
          <a:xfrm>
            <a:off x="738158" y="2611760"/>
            <a:ext cx="8262998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Обязательное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обеспечение</a:t>
            </a:r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 расходных обязательств, установленных действующим законодательством</a:t>
            </a:r>
          </a:p>
        </p:txBody>
      </p:sp>
      <p:sp>
        <p:nvSpPr>
          <p:cNvPr id="10" name="Rectangle 283"/>
          <p:cNvSpPr>
            <a:spLocks noChangeArrowheads="1"/>
          </p:cNvSpPr>
          <p:nvPr/>
        </p:nvSpPr>
        <p:spPr bwMode="auto">
          <a:xfrm>
            <a:off x="755576" y="1963688"/>
            <a:ext cx="8262998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Продолжение реализации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Указов Президента </a:t>
            </a:r>
            <a:r>
              <a:rPr lang="ru-RU" sz="1600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Российской Федерации от 07.05.2012</a:t>
            </a:r>
          </a:p>
        </p:txBody>
      </p:sp>
      <p:sp>
        <p:nvSpPr>
          <p:cNvPr id="13" name="Rectangle 285"/>
          <p:cNvSpPr>
            <a:spLocks noChangeArrowheads="1"/>
          </p:cNvSpPr>
          <p:nvPr/>
        </p:nvSpPr>
        <p:spPr bwMode="auto">
          <a:xfrm>
            <a:off x="738158" y="1090602"/>
            <a:ext cx="8262998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just"/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Приоритизация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бюджетных расходов, принятие взвешенных решений в отношении новых расходных обязательств</a:t>
            </a:r>
          </a:p>
        </p:txBody>
      </p:sp>
      <p:sp>
        <p:nvSpPr>
          <p:cNvPr id="17" name="Rectangle 290"/>
          <p:cNvSpPr>
            <a:spLocks noChangeArrowheads="1"/>
          </p:cNvSpPr>
          <p:nvPr/>
        </p:nvSpPr>
        <p:spPr bwMode="auto">
          <a:xfrm>
            <a:off x="755576" y="4109784"/>
            <a:ext cx="8262998" cy="11914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hangingPunct="0"/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280"/>
          <p:cNvSpPr>
            <a:spLocks noChangeAspect="1" noChangeArrowheads="1"/>
          </p:cNvSpPr>
          <p:nvPr/>
        </p:nvSpPr>
        <p:spPr bwMode="auto">
          <a:xfrm>
            <a:off x="285720" y="2024888"/>
            <a:ext cx="396000" cy="396000"/>
          </a:xfrm>
          <a:prstGeom prst="star4">
            <a:avLst>
              <a:gd name="adj" fmla="val 12500"/>
            </a:avLst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280"/>
          <p:cNvSpPr>
            <a:spLocks noChangeAspect="1" noChangeArrowheads="1"/>
          </p:cNvSpPr>
          <p:nvPr/>
        </p:nvSpPr>
        <p:spPr bwMode="auto">
          <a:xfrm>
            <a:off x="285720" y="2672960"/>
            <a:ext cx="396000" cy="396000"/>
          </a:xfrm>
          <a:prstGeom prst="star4">
            <a:avLst>
              <a:gd name="adj" fmla="val 12500"/>
            </a:avLst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utoShape 280"/>
          <p:cNvSpPr>
            <a:spLocks noChangeAspect="1" noChangeArrowheads="1"/>
          </p:cNvSpPr>
          <p:nvPr/>
        </p:nvSpPr>
        <p:spPr bwMode="auto">
          <a:xfrm>
            <a:off x="285720" y="3465048"/>
            <a:ext cx="396000" cy="396000"/>
          </a:xfrm>
          <a:prstGeom prst="star4">
            <a:avLst>
              <a:gd name="adj" fmla="val 12500"/>
            </a:avLst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0"/>
            <a:ext cx="80255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характеристики бюджета </a:t>
            </a:r>
            <a:r>
              <a:rPr lang="ru-RU" sz="1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рабочего поселка Евлашево 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Кузнецкого района,</a:t>
            </a:r>
            <a:r>
              <a:rPr lang="en-U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7976693" y="832014"/>
            <a:ext cx="1066800" cy="26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ru-RU" sz="1400" dirty="0" smtClean="0">
                <a:solidFill>
                  <a:srgbClr val="006699"/>
                </a:solidFill>
              </a:rPr>
              <a:t>тыс. </a:t>
            </a:r>
            <a:r>
              <a:rPr lang="ru-RU" sz="1400" dirty="0">
                <a:solidFill>
                  <a:srgbClr val="006699"/>
                </a:solidFill>
              </a:rPr>
              <a:t>руб.</a:t>
            </a:r>
            <a:endParaRPr lang="ru-RU" sz="1400" b="1" dirty="0">
              <a:solidFill>
                <a:srgbClr val="006699"/>
              </a:solidFill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689298"/>
              </p:ext>
            </p:extLst>
          </p:nvPr>
        </p:nvGraphicFramePr>
        <p:xfrm>
          <a:off x="214283" y="1071540"/>
          <a:ext cx="8643998" cy="6275532"/>
        </p:xfrm>
        <a:graphic>
          <a:graphicData uri="http://schemas.openxmlformats.org/drawingml/2006/table">
            <a:tbl>
              <a:tblPr/>
              <a:tblGrid>
                <a:gridCol w="3208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9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93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4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Показатель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2018 год</a:t>
                      </a:r>
                      <a:b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(отчетный)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2019 год</a:t>
                      </a:r>
                      <a:b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(текущий)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2020 год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(текущий)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2021 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очередной)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2022 год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(1-й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год планового периода)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91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I. Бюджет </a:t>
                      </a: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рабочего поселка Евлашево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Кузнецкого района Пензенской области</a:t>
                      </a: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Доходы -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12019,3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15584,3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13584,7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12355,8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14882,2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Налоговые, неналоговые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7486,9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8863,9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8112,4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8253,6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8439,7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Безвозмездные поступления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4532,4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6720,4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4747,5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3836,8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3919,5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9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Дотации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2243,4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2498,6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2391,3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2362,8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2364,2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Субсидии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1732,7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3858,8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2154,0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1270,2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1343,9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Субвенции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206,3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217,4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202,2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203,8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211,4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Иные межбюджетные трансферты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350,0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145,6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Расходы - всего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12174,3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15760,5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13734,3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12355,8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14882,2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Межбюджетные трансферты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208,0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210,5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293,4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302,3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Дотации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5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Расходы на обслуживание муниципального долга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отношение расходов на обслуживание муниципального долга к общему объему расходов, за исключением расходов, которые осуществляются за счет субвенций, предоставляемых из бюджетов бюджетной системы РФ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Дефицит (профицит)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-155,1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-176,2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-149,6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отношение дефицита к объему доходов без учета безвозмездных поступлений, 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Источники финансирования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6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остатков средств на счетах по учету средств бюджета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965200" y="115888"/>
            <a:ext cx="8070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Доходы бюджета рабочего поселка Евлашево Кузнецкого района Пензенской области (тыс. руб.)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43608" y="548680"/>
            <a:ext cx="7929562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42875" y="142875"/>
            <a:ext cx="714375" cy="642938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09617"/>
              </p:ext>
            </p:extLst>
          </p:nvPr>
        </p:nvGraphicFramePr>
        <p:xfrm>
          <a:off x="323525" y="836711"/>
          <a:ext cx="10948719" cy="7039768"/>
        </p:xfrm>
        <a:graphic>
          <a:graphicData uri="http://schemas.openxmlformats.org/drawingml/2006/table">
            <a:tbl>
              <a:tblPr/>
              <a:tblGrid>
                <a:gridCol w="5344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1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9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11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95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11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95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711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95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509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</a:b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</a:b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7564,9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62,5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8956,6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57,1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9274,3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8676,9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8742,9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58,7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НАЛОГИ НА ПРИБЫЛЬ, ДОХОДЫ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1852,1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1891,6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1891,6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1876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1940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1852,1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1891,6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1891,6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1876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1940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1087,2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9,0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1229,6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1104,5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1232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1232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1087,2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9,0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1229,6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1104,5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1260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1318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8,9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НАЛОГИ НА СОВОКУПНЫЙ ДОХОД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-44,1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3,4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-44,1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3,4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4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НАЛОГИ НА ИМУЩЕСТВО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3920,6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32,4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4599,4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29,3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4866,1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34,4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4206,0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4206,0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Налог на имущество физических лиц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999,6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1316,2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1547,5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10,9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1296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1296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8,7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2921,0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24,1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3283,2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3318,6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2910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2910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19,6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9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28,3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28,8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18,0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32,0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36,0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457,3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696,9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752,0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663,0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672,0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247,8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505,4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596,0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63,0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63,0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15,0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Прочие неналоговые доходы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0,009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4532,4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37,4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6717,6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42,8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4850,3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34,3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3679,2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30,0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3847,9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25,9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бюджетам бюджетной системы Российской Федерации(межбюджетные субсидии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Дотации бюджетам бюджетной системы Российской Федерации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2243,4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3855,0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24,5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2429,4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1956,9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13,1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err="1">
                          <a:solidFill>
                            <a:srgbClr val="10253F"/>
                          </a:solidFill>
                          <a:latin typeface="Times New Roman"/>
                        </a:rPr>
                        <a:t>Субсидинии</a:t>
                      </a:r>
                      <a:r>
                        <a:rPr lang="ru-RU" sz="10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 бюджетам бюджетной системы Российской Федерации (межбюджетные субсидии)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1732,7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2313,6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1751,7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953,6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7,7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3469,5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0237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206,3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1,7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217,4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175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230,6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4,4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Прочие безвозмездные поступления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100,0</a:t>
                      </a:r>
                      <a:endParaRPr lang="ru-RU" sz="10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0,6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84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ДОХОДЫ БЮДЖЕТА - ВСЕГО</a:t>
                      </a:r>
                    </a:p>
                  </a:txBody>
                  <a:tcPr marL="5462" marR="5462" marT="546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12097,3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15674,3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14124,5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12355,8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14882,2</a:t>
                      </a:r>
                      <a:endParaRPr lang="ru-RU" sz="10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142852"/>
            <a:ext cx="80255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Динамика расходов бюджета рабочего поселка Евлашево Кузнецкого района Пензенской области по функциональным разделам и подразделам классификации расходов, (тыс. руб.) (1)</a:t>
            </a:r>
            <a:endParaRPr lang="ru-RU" sz="1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513687"/>
              </p:ext>
            </p:extLst>
          </p:nvPr>
        </p:nvGraphicFramePr>
        <p:xfrm>
          <a:off x="251520" y="857232"/>
          <a:ext cx="8678197" cy="4431759"/>
        </p:xfrm>
        <a:graphic>
          <a:graphicData uri="http://schemas.openxmlformats.org/drawingml/2006/table">
            <a:tbl>
              <a:tblPr/>
              <a:tblGrid>
                <a:gridCol w="3456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695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58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2018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2020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8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3741,3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31,08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3974,4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3959,9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29,1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4319,2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35,0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4352,2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29,2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15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3585,8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3668,7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3959,6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29,1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4198,2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4121,2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98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155,4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254,7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240,4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71,0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181,0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98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Резервный фонд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98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182,9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200,6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1,3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221,7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227,9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230,2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62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182,9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1,52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200,6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221,7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227,9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908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178,3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221,3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1,4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254,6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256,8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256,0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1,7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50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177,5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220,5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253,8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4 598,0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4 676,9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1272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0,8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0,8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1871,0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2133,1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1771,1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3407,0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27,5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3040,8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20,4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5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1797,3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1999,4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1749,1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3387,0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2940,8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19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73,6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133,7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522" y="285728"/>
            <a:ext cx="7608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Оглавление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668521"/>
              </p:ext>
            </p:extLst>
          </p:nvPr>
        </p:nvGraphicFramePr>
        <p:xfrm>
          <a:off x="467544" y="928671"/>
          <a:ext cx="8352930" cy="602733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10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120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термины и понятия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5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1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Бюджет в вопросах и ответах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7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Расходы бюджета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рабочего поселка Евлашево Кузнецкого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района Пензенской области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8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этапы бюджетного процесса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9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Участники бюджетного процесса в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рабочем поселке Евлашево Кузнецком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районе Пензенской области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10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Основы составления проекта бюджета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рабочего поселка Евлашево Кузнецкого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района Пензенской области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11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Рассмотрение и утверждение проекта бюджета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рабочего поселка Евлашево Кузнецкого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района Пензенской области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12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349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направления бюджетной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и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налоговой политики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рабочего поселка Евлашево Кузнецкого района</a:t>
                      </a:r>
                      <a:endParaRPr lang="en-US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Пензенской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области на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2020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год и плановый период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2021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–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2022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годов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13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проблемы и риски в бюджетной сфере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14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Структура доходов бюджета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15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принципы и подходы к формированию расходов местного бюджета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16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3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Основные характеристики бюджета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рабочего поселка Евлашево Кузнецкого </a:t>
                      </a:r>
                      <a:r>
                        <a:rPr lang="ru-RU" sz="1300" b="0" i="0" u="none" strike="noStrike" dirty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района, консолидированного 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бюджета </a:t>
                      </a:r>
                      <a:endParaRPr lang="en-US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/>
                          </a:solidFill>
                          <a:latin typeface="Comic Sans MS" pitchFamily="66" charset="0"/>
                          <a:cs typeface="Arial" pitchFamily="34" charset="0"/>
                        </a:rPr>
                        <a:t>17</a:t>
                      </a: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9317"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chemeClr val="tx2"/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43809" marR="43809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Доходы бюджета рабочего поселка Евлашево Кузнецкого района Пензенской области в </a:t>
                      </a:r>
                      <a:r>
                        <a:rPr lang="ru-RU" sz="1300" b="0" i="0" u="none" strike="noStrike" dirty="0" err="1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тыс.руб</a:t>
                      </a:r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15453"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3535"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6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5600" y="142852"/>
            <a:ext cx="80255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Динамика расходов бюджета рабочего поселка </a:t>
            </a:r>
            <a:r>
              <a:rPr lang="ru-RU" sz="15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влашево Кузнецкого района Пензенской области по функциональным разделам и подразделам классификации расходов, (тыс. руб.) (</a:t>
            </a:r>
            <a:r>
              <a:rPr lang="en-US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719943"/>
              </p:ext>
            </p:extLst>
          </p:nvPr>
        </p:nvGraphicFramePr>
        <p:xfrm>
          <a:off x="285720" y="1071546"/>
          <a:ext cx="8640961" cy="2730287"/>
        </p:xfrm>
        <a:graphic>
          <a:graphicData uri="http://schemas.openxmlformats.org/drawingml/2006/table">
            <a:tbl>
              <a:tblPr/>
              <a:tblGrid>
                <a:gridCol w="3133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6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2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56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83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2018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</a:t>
                      </a:r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5235,2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43,30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5827,6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48,21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4058,1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29,8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1809,8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4248,4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582,8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3859,5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834,6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118,0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3177,3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КУЛЬТУРА И КИНЕМАТОГРАФИЯ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2871,7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23,8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3381,4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21,5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2762,0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20,3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21 033,9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18,6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19 080,3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Культура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2871,7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3351,2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2702,0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2304,9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2443,7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30,2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20,6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20,0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0,2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11,3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12,6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37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10,8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142852"/>
            <a:ext cx="80255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Динамика расходов бюджета рабочего поселка Евлашево Кузнецкого района Пензенской области по функциональным разделам и подразделам классификации расходов, (тыс. руб.) (3)</a:t>
            </a:r>
            <a:endParaRPr lang="ru-RU" sz="1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21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780804"/>
              </p:ext>
            </p:extLst>
          </p:nvPr>
        </p:nvGraphicFramePr>
        <p:xfrm>
          <a:off x="285720" y="1285860"/>
          <a:ext cx="8640961" cy="1415541"/>
        </p:xfrm>
        <a:graphic>
          <a:graphicData uri="http://schemas.openxmlformats.org/drawingml/2006/table">
            <a:tbl>
              <a:tblPr/>
              <a:tblGrid>
                <a:gridCol w="3133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6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31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84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6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2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56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97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2018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 </a:t>
                      </a:r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Уд. вес,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45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ФИЗИЧЕСКАЯ КУЛЬТУРА И СПОРТ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5,1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5,7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10,0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69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5,1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45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12076,1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15700,9</a:t>
                      </a:r>
                      <a:endParaRPr lang="ru-RU" sz="105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13624,9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12355,8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14882,2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22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5600" y="142852"/>
            <a:ext cx="80255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Динамика расходов бюджета рабочего поселка Евлашево на реализацию муниципальных программ (1)</a:t>
            </a:r>
            <a:endParaRPr lang="ru-RU" sz="1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58257"/>
              </p:ext>
            </p:extLst>
          </p:nvPr>
        </p:nvGraphicFramePr>
        <p:xfrm>
          <a:off x="179512" y="836712"/>
          <a:ext cx="8784973" cy="4240473"/>
        </p:xfrm>
        <a:graphic>
          <a:graphicData uri="http://schemas.openxmlformats.org/drawingml/2006/table">
            <a:tbl>
              <a:tblPr/>
              <a:tblGrid>
                <a:gridCol w="5112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882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Наименование</a:t>
                      </a:r>
                    </a:p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 на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 на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 на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592">
                <a:tc vMerge="1">
                  <a:txBody>
                    <a:bodyPr/>
                    <a:lstStyle/>
                    <a:p>
                      <a:pPr algn="l" rtl="0" fontAlgn="ctr"/>
                      <a:endParaRPr lang="ru-RU" sz="1000" b="1" i="0" u="none" strike="noStrike" dirty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за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2019 год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6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МУНИЦИПАЛЬНЫЕ ПРОГРАММЫ, НАПРАВЛЕННЫЕ НА ЭКОНОМИЧЕСКОЕ РАЗВИТИЕ </a:t>
                      </a:r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рабочего поселка Евлашево</a:t>
                      </a:r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5306,6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8017,8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5893,2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5537,2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7250,2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Муниципальная  программа «Комплексная программа модернизации и повышения 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энергоэффективности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систем коммунальной инфраструктуры  рабочего поселка Евлашево Кузнецкого района Пензенской области 2015-2022г.»</a:t>
                      </a:r>
                    </a:p>
                    <a:p>
                      <a:pPr algn="l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4992,5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4556,4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5246,5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5186,2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4825,5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2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«Управление муниципальным имуществом </a:t>
                      </a:r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рабочего поселка Евлашево Кузнецкого района </a:t>
                      </a:r>
                      <a:r>
                        <a:rPr lang="ru-RU" sz="11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на 2016-2022 годы»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215,9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336,2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354,4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310,0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350,0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«Энергосбережение и повышение энергоэффективности в Кузнецком районе Пензенской области на период 2014-2022 годов»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98,2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6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программа «Использование и охрана земель на территории Кузнецкого района Пензенской области на 2018-2021 годы»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программа «Комплексное развитие сельских территорий Кузнецкого района Пензенской области на 2020-2025 годы»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285,8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«Формирование комфортной среды на территории рабочего поселка Евлашево Кузнецкого района Пензенской области на 2018-2022 годы»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100" b="0" i="0" u="none" strike="noStrike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3125,2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6,5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100" b="0" i="0" u="none" strike="noStrike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2745,3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6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МУНИЦИПАЛЬНЫЕ ПРОГРАММЫ, НАПРАВЛЕННЫЕ НА СОЦИАЛЬНОЕ РАЗВИТИЕ РАЙОНА </a:t>
                      </a:r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2876,9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3371,3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2762,0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2315,1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2453,7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«Развитие культуры и туризма </a:t>
                      </a:r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,физической культуры и массового спорта в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рабочем поселке Евлашево Кузнецкого района Пензенской области 2015-2022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годы»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2876,9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3371,3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2762,0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2315,1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2453,7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425478"/>
              </p:ext>
            </p:extLst>
          </p:nvPr>
        </p:nvGraphicFramePr>
        <p:xfrm>
          <a:off x="323528" y="1258457"/>
          <a:ext cx="8640957" cy="3211804"/>
        </p:xfrm>
        <a:graphic>
          <a:graphicData uri="http://schemas.openxmlformats.org/drawingml/2006/table">
            <a:tbl>
              <a:tblPr/>
              <a:tblGrid>
                <a:gridCol w="3840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1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1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1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575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Наименование</a:t>
                      </a:r>
                    </a:p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 на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 на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759">
                <a:tc vMerge="1">
                  <a:txBody>
                    <a:bodyPr/>
                    <a:lstStyle/>
                    <a:p>
                      <a:pPr algn="l" rtl="0" fontAlgn="ctr"/>
                      <a:endParaRPr lang="ru-RU" sz="1000" b="1" i="0" u="none" strike="noStrike" dirty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за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040" marR="4040" marT="4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7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МУНИЦИПАЛЬНЫЕ ПРОГРАММЫ, НАПРАВЛЕННЫЕ НА РАЗВИТИЕ ОБЩЕСТВА</a:t>
                      </a:r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3894,3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4371,3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4572,8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4504,5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4426,7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«Профилактика правонарушений и коррупционных проявлений в Кузнецком районе Пензенской области на 2015-2022 годы»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4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Муниципальная  программа «Защита населения и территории рабочего поселка Евлашево Кузнецкого района Пензенской области от  чрезвычайных ситуаций природного и техногенного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характера и обеспечение первичных мер пожарной безопасности в границах населенных пунктов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рабочего поселка Евлашево Кузнецкого района Пензенской области 2015-2022г.»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175,8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220,5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253,8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302,5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302,5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28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Муниципальная  программа «Развитие деятельности органов местного самоуправления и гражданского общества Кузнецкого района Пензенской области на 2015-2022 годы»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3716,0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4150,0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4318,2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4198,2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0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4121,2</a:t>
                      </a:r>
                      <a:endParaRPr lang="ru-RU" sz="1100" b="0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82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10253F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12076,1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15700,9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13625,0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12355,8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 smtClean="0">
                          <a:solidFill>
                            <a:srgbClr val="10253F"/>
                          </a:solidFill>
                          <a:latin typeface="Times New Roman"/>
                        </a:rPr>
                        <a:t>14882,2</a:t>
                      </a:r>
                      <a:endParaRPr lang="ru-RU" sz="1100" b="1" i="0" u="none" strike="noStrike" dirty="0">
                        <a:solidFill>
                          <a:srgbClr val="10253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75600" y="142852"/>
            <a:ext cx="80255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Динамика расходов бюджета рабочего поселка Евлашево Кузнецкого района Пензенской области на реализацию муниципальных программ (2)</a:t>
            </a:r>
            <a:endParaRPr lang="ru-RU" sz="1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800" y="115200"/>
            <a:ext cx="7965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«Защита населения и территории рабочего поселка Евлашево от чрезвычайных ситуаций природного и техногенного характера и обеспечение первичных мер пожарной безопасности в границах населенных пунктов </a:t>
            </a:r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р.п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на 2015-2024годы»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907132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24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516514"/>
              </p:ext>
            </p:extLst>
          </p:nvPr>
        </p:nvGraphicFramePr>
        <p:xfrm>
          <a:off x="179512" y="2420887"/>
          <a:ext cx="8640961" cy="2959618"/>
        </p:xfrm>
        <a:graphic>
          <a:graphicData uri="http://schemas.openxmlformats.org/drawingml/2006/table">
            <a:tbl>
              <a:tblPr/>
              <a:tblGrid>
                <a:gridCol w="6182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227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9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2020 год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2021 год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2022 год</a:t>
                      </a:r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8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Снижение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числа пострадавших в чрезвычайных ситуациях на территории поселения по отношению к 2020 году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7360">
                <a:tc>
                  <a:txBody>
                    <a:bodyPr/>
                    <a:lstStyle/>
                    <a:p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количества зарегистрированных пожаров по отношению к 2020 году;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51520" y="1268760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 </a:t>
            </a:r>
            <a:r>
              <a:rPr lang="ru-RU" dirty="0" smtClean="0"/>
              <a:t>защита </a:t>
            </a:r>
            <a:r>
              <a:rPr lang="ru-RU" dirty="0"/>
              <a:t>населения и территории населенных пунктов от ЧС</a:t>
            </a:r>
            <a:endParaRPr lang="ru-RU" sz="1600" u="sng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07921"/>
            <a:ext cx="7965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«Развитие культуры, туризма, физической культуры и массового спорта в </a:t>
            </a:r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рп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на 2015- 2024 годы»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239358"/>
              </p:ext>
            </p:extLst>
          </p:nvPr>
        </p:nvGraphicFramePr>
        <p:xfrm>
          <a:off x="142844" y="2500306"/>
          <a:ext cx="8786873" cy="3939702"/>
        </p:xfrm>
        <a:graphic>
          <a:graphicData uri="http://schemas.openxmlformats.org/drawingml/2006/table">
            <a:tbl>
              <a:tblPr/>
              <a:tblGrid>
                <a:gridCol w="4653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6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6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13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56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Comic Sans MS" pitchFamily="66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Факт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2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2018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2019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2849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Повышение уровня удовлетворенности населения Кузнецкого района Пензенской области  качеством предоставляемых муниципальных услуг в сфере культуры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(%)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Увеличение численности участников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культурно-досуговых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мероприятий (по сравнению с предыдущим годом)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(%)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7,4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7,5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7,6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84785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Охват населения библиотечным обслуживанием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(%)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51,5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48,4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48,45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49,4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93437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Среднее число книговыдач в год в расчете на 1 тыс. человек населения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экз.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)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9365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9364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9365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9366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9367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Доля детей, привлекаемых к участию в творческих мероприятиях, от общего числа детей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(%)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9,7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9,9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9,9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224000"/>
            <a:ext cx="8678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 </a:t>
            </a:r>
            <a:r>
              <a:rPr lang="ru-RU" dirty="0"/>
              <a:t>стратегическое развитие сферы культуры рабочего поселка Евлашево Кузнецкого района Пензенской области с учетом приоритетных направлений, а также развитие туристкой, физкультурной, спортивной деятельности.</a:t>
            </a:r>
            <a:endParaRPr lang="ru-RU" u="sng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800" y="115200"/>
            <a:ext cx="7965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«Комплексная программа модернизации и повышения энергоэффективности систем коммунальной инфраструктуры </a:t>
            </a:r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рп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на 2015-2024 годы»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26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49071"/>
              </p:ext>
            </p:extLst>
          </p:nvPr>
        </p:nvGraphicFramePr>
        <p:xfrm>
          <a:off x="179512" y="2541831"/>
          <a:ext cx="8856984" cy="2333729"/>
        </p:xfrm>
        <a:graphic>
          <a:graphicData uri="http://schemas.openxmlformats.org/drawingml/2006/table">
            <a:tbl>
              <a:tblPr/>
              <a:tblGrid>
                <a:gridCol w="5260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7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76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840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Факт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План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2018 год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2020 год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2021 год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2022 год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0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Увеличение доли реконструированных инженерных </a:t>
                      </a:r>
                      <a:r>
                        <a:rPr lang="ru-RU" sz="1400" dirty="0" smtClean="0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коммуникаций %</a:t>
                      </a:r>
                      <a:endParaRPr lang="ru-RU" sz="1400" dirty="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5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Увеличение доли </a:t>
                      </a:r>
                      <a:r>
                        <a:rPr lang="ru-RU" sz="1400" dirty="0" err="1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благоустроительных</a:t>
                      </a:r>
                      <a:r>
                        <a:rPr lang="ru-RU" sz="1400" dirty="0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работ %</a:t>
                      </a:r>
                      <a:endParaRPr lang="ru-RU" sz="1400" dirty="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297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Aharoni" panose="02010803020104030203" pitchFamily="2" charset="-79"/>
                        </a:rPr>
                        <a:t>Снижение удельного объема (топливно-энергетические ресурсы) (далее – ТЭР)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Aharoni" panose="02010803020104030203" pitchFamily="2" charset="-79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Aharoni" panose="02010803020104030203" pitchFamily="2" charset="-79"/>
                        </a:rPr>
                        <a:t>(%)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Aharoni" panose="02010803020104030203" pitchFamily="2" charset="-79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30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0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520" y="1085835"/>
            <a:ext cx="8606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: </a:t>
            </a:r>
            <a:r>
              <a:rPr lang="ru-RU" sz="1600" dirty="0"/>
              <a:t>улучшение качества  предоставляемых коммунальных услуг  и  повышение уровня благоустройства рабочего поселка Евлашево Кузнецкого района Пензенской области </a:t>
            </a:r>
            <a:r>
              <a:rPr lang="ru-RU" sz="1600" dirty="0" smtClean="0"/>
              <a:t> </a:t>
            </a:r>
            <a:r>
              <a:rPr lang="ru-RU" sz="1600" dirty="0"/>
              <a:t>за счет проведения  мероприятий по модернизации и реформированию жилищно-коммунального </a:t>
            </a:r>
            <a:r>
              <a:rPr lang="ru-RU" sz="1600" dirty="0" smtClean="0"/>
              <a:t>хозяйства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800" y="115200"/>
            <a:ext cx="7965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«Управление муниципальным имуществом </a:t>
            </a:r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р.п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Кузнецкого района Пензенской области на 2015-2024 г.»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27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820990"/>
              </p:ext>
            </p:extLst>
          </p:nvPr>
        </p:nvGraphicFramePr>
        <p:xfrm>
          <a:off x="142844" y="2636913"/>
          <a:ext cx="8786874" cy="4068010"/>
        </p:xfrm>
        <a:graphic>
          <a:graphicData uri="http://schemas.openxmlformats.org/drawingml/2006/table">
            <a:tbl>
              <a:tblPr/>
              <a:tblGrid>
                <a:gridCol w="536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57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84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038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Comic Sans MS" pitchFamily="66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Факт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2018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2019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86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Выполнение плана по неналоговым доходам бюджета  рабочего поселка Евлашево Кузнецкого района Пензенской области от управления и распоряжения имуществом и земельными участками, за исключением  доходов от приватизации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381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объектов недвижимого имущества, на которые зарегистрировано право собственности рабочего поселка Евлашево Кузнецкого района Пензенской области, в общем количестве объектов недвижимого имущества, учитываемых в реестре муниципального имущества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земельных участков под многоквартирными домами, в отношении которых осуществлен государственный кадастровый учет, в общем количестве многоквартирных домов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386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бесхозяйного имущества, расположенного на территории рабочего поселка Евлашево Кузнецкого района Пензенской области, оформленного в муниципальную собственность</a:t>
                      </a: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9648" y="1196752"/>
            <a:ext cx="828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</a:t>
            </a:r>
            <a:r>
              <a:rPr lang="en-US" sz="16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ru-RU" sz="16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муниципальной программы: </a:t>
            </a:r>
            <a:r>
              <a:rPr lang="ru-RU" dirty="0"/>
              <a:t>обеспечение эффективного управления имуществом, в том числе земельными участками, находящимися в собственности  рабочего поселка Евлашево Кузнецкого района Пензенской области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0"/>
            <a:ext cx="7965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«Развитие деятельности органов местного самоуправления и гражданского общества </a:t>
            </a:r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р.п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Кузнецкого района Пензенской области на 2015-2024 годы» 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28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780973"/>
              </p:ext>
            </p:extLst>
          </p:nvPr>
        </p:nvGraphicFramePr>
        <p:xfrm>
          <a:off x="179512" y="2636912"/>
          <a:ext cx="8678768" cy="4046101"/>
        </p:xfrm>
        <a:graphic>
          <a:graphicData uri="http://schemas.openxmlformats.org/drawingml/2006/table">
            <a:tbl>
              <a:tblPr/>
              <a:tblGrid>
                <a:gridCol w="5986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05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9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8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муниципальных служащих, получивших дополнительное профессиональное образование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7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удовлетворенности граждан  качеством предоставления государственных и муниципальных услуг в рабочем поселке Евлашево Кузнецкого района Пензенской области %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43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граждан, использующих механизм получения государственных и муниципальных услуг в электронной форме %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7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еженедельных публикаций    на официальном сайте администрации рабочего поселка Евлашево Кузнецкого района Пензенской области в информационно-телекоммуникационной сети «Интернет» с целью обеспечения доступа граждан к информации о деятельности органов местного самоуправления рабочего поселка Евлашево Кузнецкого района Пензенской области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шт</a:t>
                      </a:r>
                      <a:endParaRPr lang="ru-RU" sz="12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27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Разовый тираж информационного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бюллетеня,шт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51520" y="980728"/>
            <a:ext cx="864096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</a:t>
            </a:r>
          </a:p>
          <a:p>
            <a:pPr algn="just"/>
            <a:r>
              <a:rPr lang="en-US" sz="1400" dirty="0" smtClean="0">
                <a:latin typeface="Comic Sans MS" pitchFamily="66" charset="0"/>
              </a:rPr>
              <a:t>-</a:t>
            </a:r>
            <a:r>
              <a:rPr lang="ru-RU" dirty="0" smtClean="0"/>
              <a:t>развитие местного самоуправления и муниципальной службы в рабочем поселке Евлашево Кузнецкого района Пензенской области;</a:t>
            </a:r>
          </a:p>
          <a:p>
            <a:pPr lvl="0"/>
            <a:r>
              <a:rPr lang="ru-RU" dirty="0" smtClean="0"/>
              <a:t>- снижение административных барьеров, повышение качества и доступности предоставления государственных и муниципальных услуг;</a:t>
            </a:r>
          </a:p>
          <a:p>
            <a:pPr lvl="0"/>
            <a:r>
              <a:rPr lang="ru-RU" dirty="0" smtClean="0"/>
              <a:t>- создание условий для развития гражданского общества.</a:t>
            </a:r>
          </a:p>
          <a:p>
            <a:pPr algn="just"/>
            <a:endParaRPr lang="ru-RU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800" y="115200"/>
            <a:ext cx="7965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«Формирование комфортной среды на территории </a:t>
            </a:r>
            <a:r>
              <a:rPr lang="ru-RU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р.п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Евлашево Кузнецкого района Пензенской области на 2018-2022 годы»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29*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452907"/>
              </p:ext>
            </p:extLst>
          </p:nvPr>
        </p:nvGraphicFramePr>
        <p:xfrm>
          <a:off x="72009" y="3356992"/>
          <a:ext cx="8964487" cy="2815045"/>
        </p:xfrm>
        <a:graphic>
          <a:graphicData uri="http://schemas.openxmlformats.org/drawingml/2006/table">
            <a:tbl>
              <a:tblPr/>
              <a:tblGrid>
                <a:gridCol w="506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6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дворов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 благоустроенных   муниципальных территорий общего пользования (парков, скверов,  площадей и т.д.) от общего количества таких территорий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69">
                <a:tc>
                  <a:txBody>
                    <a:bodyPr/>
                    <a:lstStyle/>
                    <a:p>
                      <a:endParaRPr lang="ru-RU" sz="14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702">
                <a:tc>
                  <a:txBody>
                    <a:bodyPr/>
                    <a:lstStyle/>
                    <a:p>
                      <a:endParaRPr lang="ru-RU" sz="1200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95048" y="894779"/>
            <a:ext cx="828680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r>
              <a:rPr lang="ru-RU" sz="1200" dirty="0"/>
              <a:t>- создание условий для системного повышения качества и комфорта среды на территории рабочего поселка Евлашево Кузнецкого района Пензенской области путем реализации комплекса первоочередных мероприятий по благоустройству; </a:t>
            </a:r>
          </a:p>
          <a:p>
            <a:r>
              <a:rPr lang="ru-RU" sz="1200" dirty="0"/>
              <a:t>- повышение уровня благоустройства и содержания территорий рабочего поселка Евлашево Кузнецкого района Пензенской области.</a:t>
            </a:r>
          </a:p>
          <a:p>
            <a:r>
              <a:rPr lang="ru-RU" sz="1200" dirty="0"/>
              <a:t>Задачи Программы:</a:t>
            </a:r>
          </a:p>
          <a:p>
            <a:r>
              <a:rPr lang="ru-RU" sz="1200" dirty="0"/>
              <a:t>- повышение уровня благоустройства дворовых территорий рабочего поселка Евлашево Кузнецкого района Пензенской области;</a:t>
            </a:r>
          </a:p>
          <a:p>
            <a:r>
              <a:rPr lang="ru-RU" sz="1200" dirty="0"/>
              <a:t>- повышение уровня благоустройства муниципальных территорий общего пользования (парков, скверов и </a:t>
            </a:r>
            <a:r>
              <a:rPr lang="ru-RU" sz="1200" dirty="0" err="1"/>
              <a:t>т.д</a:t>
            </a:r>
            <a:r>
              <a:rPr lang="ru-RU" sz="1200" dirty="0"/>
              <a:t>);</a:t>
            </a:r>
          </a:p>
          <a:p>
            <a:r>
              <a:rPr lang="ru-RU" sz="1200" dirty="0"/>
              <a:t>- повышение уровня вовлеченности заинтересованных граждан, организаций  в реализацию  мероприятий  по благоустройству территорий рабочего поселка Евлашево Кузнецкого района Пензенской области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522" y="285728"/>
            <a:ext cx="7608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Оглавление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252"/>
              </p:ext>
            </p:extLst>
          </p:nvPr>
        </p:nvGraphicFramePr>
        <p:xfrm>
          <a:off x="323528" y="908720"/>
          <a:ext cx="8424936" cy="576063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76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2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4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73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4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8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92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923">
                <a:tc>
                  <a:txBody>
                    <a:bodyPr/>
                    <a:lstStyle/>
                    <a:p>
                      <a:pPr algn="l"/>
                      <a:endParaRPr lang="ru-RU" sz="1300" dirty="0" smtClean="0">
                        <a:solidFill>
                          <a:srgbClr val="FF0000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92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i="0" u="none" strike="noStrike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t="4206" r="3333" b="12531"/>
          <a:stretch/>
        </p:blipFill>
        <p:spPr>
          <a:xfrm>
            <a:off x="228598" y="980728"/>
            <a:ext cx="8593015" cy="537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800" y="115200"/>
            <a:ext cx="7965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«Комплексное развитие сельских территорий рабочего поселка Евлашево Кузнецкого района Пензенской области на 2020-2025 годы» 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34869" y="784206"/>
            <a:ext cx="7929619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5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" y="612457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" y="7705726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8116"/>
              </p:ext>
            </p:extLst>
          </p:nvPr>
        </p:nvGraphicFramePr>
        <p:xfrm>
          <a:off x="500035" y="3837891"/>
          <a:ext cx="8712968" cy="1863886"/>
        </p:xfrm>
        <a:graphic>
          <a:graphicData uri="http://schemas.openxmlformats.org/drawingml/2006/table">
            <a:tbl>
              <a:tblPr/>
              <a:tblGrid>
                <a:gridCol w="5354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405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реализованных проектов по благоустройству на территории рабочего поселка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Евлашево </a:t>
                      </a: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шт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0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2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0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Обустройство площадок накопления твердых коммунальных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отходов </a:t>
                      </a: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шт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6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224000"/>
            <a:ext cx="85341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 </a:t>
            </a:r>
            <a:r>
              <a:rPr lang="ru-RU" sz="1400" dirty="0" smtClean="0"/>
              <a:t>доля </a:t>
            </a:r>
            <a:r>
              <a:rPr lang="ru-RU" sz="1400" dirty="0"/>
              <a:t>сельского населения муниципального образования в общей численности населения Кузнецкого района Пензенской области;   </a:t>
            </a:r>
          </a:p>
          <a:p>
            <a:pPr algn="just"/>
            <a:r>
              <a:rPr lang="ru-RU" sz="1400" dirty="0"/>
              <a:t>ввод жилья, предоставленного гражданам по договорам найма жилого помещения, тыс. кв.;</a:t>
            </a:r>
          </a:p>
          <a:p>
            <a:pPr algn="just"/>
            <a:r>
              <a:rPr lang="ru-RU" sz="1400" dirty="0"/>
              <a:t>количество реализованных проектов по благоустройству сельских территорий, </a:t>
            </a:r>
            <a:r>
              <a:rPr lang="ru-RU" sz="1400" dirty="0" err="1"/>
              <a:t>ед</a:t>
            </a:r>
            <a:r>
              <a:rPr lang="ru-RU" sz="1400" dirty="0"/>
              <a:t>;</a:t>
            </a:r>
          </a:p>
          <a:p>
            <a:pPr algn="just"/>
            <a:r>
              <a:rPr lang="ru-RU" sz="1400" dirty="0"/>
              <a:t>ввод в действие локальных водопроводов, тыс. км</a:t>
            </a:r>
          </a:p>
          <a:p>
            <a:pPr algn="just"/>
            <a:r>
              <a:rPr lang="ru-RU" sz="1400" dirty="0"/>
              <a:t>ввод в действие распределительных газовых сетей, тыс. км</a:t>
            </a:r>
          </a:p>
          <a:p>
            <a:pPr algn="just"/>
            <a:r>
              <a:rPr lang="ru-RU" sz="1400" dirty="0"/>
              <a:t>ввод в эксплуатацию автомобильных дорог общего пользования с твердым покрытием, ведущих от сети автомобильных дорог общего пользования к общественно значимым объектам сельских населенных пунктов, расположенных на сельских территориях, объектам производства и переработки продукции, тыс. км</a:t>
            </a:r>
            <a:endParaRPr lang="ru-RU" sz="1400" u="sng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Муниципальная  программа </a:t>
            </a:r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«Использование и охрана земель на территории </a:t>
            </a:r>
            <a: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рабочего поселка Евлашево Кузнецкого района Пензенской области на 2020-2025 годы» </a:t>
            </a:r>
            <a:br>
              <a:rPr lang="ru-RU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400" b="1" u="sng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Цель муниципальной программы: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ru-RU" sz="1200" dirty="0">
                <a:latin typeface="Comic Sans MS" panose="030F0702030302020204" pitchFamily="66" charset="0"/>
              </a:rPr>
              <a:t>Повышение эффективности использования и охраны земель; обеспечение организации использования и охраны земель; оптимизация деятельности в сфере обращения с отходами производства и потребления; сохранение и восстановление зеленых насаждений, почв, защита сельскохозяйственных угодий от зарастания деревьями и кустарниками, сорными растениями; обеспечение защиты окружающей среды при проведении мелиорации земель; благоустройство населенных пунктов рабочего поселка Евлашево Кузнецкого района Пензенской области; повышение инвестиционной привлекательности сельского поселения; </a:t>
            </a:r>
          </a:p>
          <a:p>
            <a:r>
              <a:rPr lang="ru-RU" sz="1200" dirty="0">
                <a:latin typeface="Comic Sans MS" panose="030F0702030302020204" pitchFamily="66" charset="0"/>
              </a:rPr>
              <a:t>улучшение качественных характеристик земель;</a:t>
            </a:r>
          </a:p>
          <a:p>
            <a:r>
              <a:rPr lang="ru-RU" sz="1200" dirty="0">
                <a:latin typeface="Comic Sans MS" panose="030F0702030302020204" pitchFamily="66" charset="0"/>
              </a:rPr>
              <a:t>эффективное использование земель.</a:t>
            </a:r>
          </a:p>
          <a:p>
            <a:pPr marL="0" indent="0">
              <a:buNone/>
            </a:pPr>
            <a:endParaRPr lang="en-US" sz="1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543338"/>
              </p:ext>
            </p:extLst>
          </p:nvPr>
        </p:nvGraphicFramePr>
        <p:xfrm>
          <a:off x="457200" y="3717031"/>
          <a:ext cx="8579296" cy="1946316"/>
        </p:xfrm>
        <a:graphic>
          <a:graphicData uri="http://schemas.openxmlformats.org/drawingml/2006/table">
            <a:tbl>
              <a:tblPr/>
              <a:tblGrid>
                <a:gridCol w="4973414">
                  <a:extLst>
                    <a:ext uri="{9D8B030D-6E8A-4147-A177-3AD203B41FA5}">
                      <a16:colId xmlns:a16="http://schemas.microsoft.com/office/drawing/2014/main" val="2410237731"/>
                    </a:ext>
                  </a:extLst>
                </a:gridCol>
                <a:gridCol w="850839">
                  <a:extLst>
                    <a:ext uri="{9D8B030D-6E8A-4147-A177-3AD203B41FA5}">
                      <a16:colId xmlns:a16="http://schemas.microsoft.com/office/drawing/2014/main" val="4013996679"/>
                    </a:ext>
                  </a:extLst>
                </a:gridCol>
                <a:gridCol w="921743">
                  <a:extLst>
                    <a:ext uri="{9D8B030D-6E8A-4147-A177-3AD203B41FA5}">
                      <a16:colId xmlns:a16="http://schemas.microsoft.com/office/drawing/2014/main" val="3354488402"/>
                    </a:ext>
                  </a:extLst>
                </a:gridCol>
                <a:gridCol w="850839">
                  <a:extLst>
                    <a:ext uri="{9D8B030D-6E8A-4147-A177-3AD203B41FA5}">
                      <a16:colId xmlns:a16="http://schemas.microsoft.com/office/drawing/2014/main" val="554623010"/>
                    </a:ext>
                  </a:extLst>
                </a:gridCol>
                <a:gridCol w="982461">
                  <a:extLst>
                    <a:ext uri="{9D8B030D-6E8A-4147-A177-3AD203B41FA5}">
                      <a16:colId xmlns:a16="http://schemas.microsoft.com/office/drawing/2014/main" val="2727942647"/>
                    </a:ext>
                  </a:extLst>
                </a:gridCol>
              </a:tblGrid>
              <a:tr h="21544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Индикаторы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199684"/>
                  </a:ext>
                </a:extLst>
              </a:tr>
              <a:tr h="215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20" marR="8420" marT="84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7E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592829"/>
                  </a:ext>
                </a:extLst>
              </a:tr>
              <a:tr h="2891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ликвидированных стихийных свалок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2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ru-RU" sz="12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974498"/>
                  </a:ext>
                </a:extLst>
              </a:tr>
              <a:tr h="387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Площадь убранной территории к общей площади населенного пункта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737893"/>
                  </a:ext>
                </a:extLst>
              </a:tr>
              <a:tr h="2193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Вовлечение в хозяйственный оборот пустующих и нерационально используемых земель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836277"/>
                  </a:ext>
                </a:extLst>
              </a:tr>
              <a:tr h="2552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проинвентаризированных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земельных участков к общему количеству земельных участков на территории поселения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878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1260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4522" y="285728"/>
            <a:ext cx="7608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Оглавление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68588"/>
              </p:ext>
            </p:extLst>
          </p:nvPr>
        </p:nvGraphicFramePr>
        <p:xfrm>
          <a:off x="539552" y="883113"/>
          <a:ext cx="8208912" cy="5784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560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06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8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8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 smtClean="0">
                        <a:solidFill>
                          <a:schemeClr val="tx2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750">
                <a:tc rowSpan="6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 smtClean="0">
                        <a:solidFill>
                          <a:schemeClr val="tx2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3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300" b="0" i="0" u="none" strike="noStrike" dirty="0" smtClean="0">
                          <a:solidFill>
                            <a:schemeClr val="tx2"/>
                          </a:solidFill>
                          <a:latin typeface="Comic Sans MS" pitchFamily="66" charset="0"/>
                        </a:rPr>
                        <a:t>            </a:t>
                      </a: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 smtClean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  <a:p>
                      <a:pPr algn="ctr" rtl="0" fontAlgn="b"/>
                      <a:endParaRPr lang="ru-RU" sz="1300" b="0" i="0" u="none" strike="noStrike" dirty="0">
                        <a:solidFill>
                          <a:schemeClr val="tx2"/>
                        </a:solidFill>
                        <a:latin typeface="Comic Sans MS" pitchFamily="66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t="4112" r="2820" b="70777"/>
          <a:stretch/>
        </p:blipFill>
        <p:spPr>
          <a:xfrm>
            <a:off x="500033" y="1124744"/>
            <a:ext cx="8386059" cy="205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285728"/>
            <a:ext cx="7382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термины и понятия (Часть 1)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3105" name="Rectangle 1"/>
          <p:cNvSpPr>
            <a:spLocks noChangeArrowheads="1"/>
          </p:cNvSpPr>
          <p:nvPr/>
        </p:nvSpPr>
        <p:spPr bwMode="auto">
          <a:xfrm>
            <a:off x="142844" y="857232"/>
            <a:ext cx="8858280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Администратор доходов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осуществляющий(ее): - контроль за правильностью исчисления, - полнотой и своевременностью уплаты, - начисление, - учет, - взыскание, -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Администратор источников финансирования дефицита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kumimoji="0" lang="ru-RU" sz="9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ая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право осуществлять операции с источниками финансирования дефицита бюджета.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Бюджет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Бюджет консолидированный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Главный администратор доходов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имеющий(ее) в своем ведении администраторов доходов бюджета.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Главный администратор источников финансирования дефицита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kumimoji="0" lang="ru-RU" sz="9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ая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в своем ведении администраторов источников финансирования дефицита бюджета.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Главный распорядитель бюджетных средств (ГРБС)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Государственная программа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Дефицит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Превышение расходов бюджета над его доходами.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Дотации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285728"/>
            <a:ext cx="759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термины и понятия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Часть 2)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3105" name="Rectangle 1"/>
          <p:cNvSpPr>
            <a:spLocks noChangeArrowheads="1"/>
          </p:cNvSpPr>
          <p:nvPr/>
        </p:nvSpPr>
        <p:spPr bwMode="auto">
          <a:xfrm>
            <a:off x="142844" y="857232"/>
            <a:ext cx="8858280" cy="529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Доходы бюджета</a:t>
            </a:r>
            <a:endParaRPr lang="ru-RU" sz="9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Поступающие от населения, организаций, учреждений в бюджет денежные средства в виде: - налогов; - неналоговых поступлений (пошлины, доходы от продажи имущества, штрафы и т.п.); - безвозмездных поступлений; - доходов от предпринимательской деятельности бюджетных организаций. Кредиты, доходы от выпуска ценных бумаг, полученные государством (органами местного самоуправления), не включаются в состав доходов.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Источники финансирования дефицита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Межбюджетные трансферты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Средства, предоставляемые одним бюджетом бюджетной системы РФ другому бюджету.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Непрограммные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расходы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Расходные обязательства, не включенные в государственные программы.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Профицит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Превышение доходов бюджета над его расходами.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 бюджета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Выплачиваемые из бюджета денежные средства.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Субсидии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Бюджетные средства, предоставляемые бюджету другого уровня бюджетной системы Российской Федерации на условиях долевого финансирования целевых расходов.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Субвенции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Бюджетные средства, предоставляемые бюджету другого уровня бюджетной системы Российской Федерации на осуществление определенных целевых расходов.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Участники бюджетного процесса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Финансовый орган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федеральном уровне – Министерство финансов Российской Федерации. На уровне субъекта РФ – органы исполнительной власти субъектов РФ, осуществляющие составление и организацию исполнения бюджетов субъектов РФ (министерства финансов, департаменты финансов, управления финансов и др.). На местном уровне – органы (должностные лица) местных администраций, осуществляющие составление и организацию исполнения местных бюджетов (департаменты финансов, управления финансов, финансовые отделы и др.).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285728"/>
            <a:ext cx="759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Бюджет в вопросах и ответах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304800" y="914400"/>
            <a:ext cx="8458200" cy="5492750"/>
            <a:chOff x="304800" y="914400"/>
            <a:chExt cx="8458200" cy="5492750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66800" y="914400"/>
              <a:ext cx="211154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ru-RU" sz="14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Что такое бюджет?</a:t>
              </a:r>
              <a:endParaRPr lang="ru-RU" sz="1400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eaLnBrk="0" hangingPunct="0">
                <a:defRPr/>
              </a:pPr>
              <a:endParaRPr lang="ru-RU" sz="1400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295400" y="1179240"/>
              <a:ext cx="4953000" cy="846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ru-RU" sz="12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Бюджет </a:t>
              </a:r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рабочего поселка Евлашево </a:t>
              </a:r>
              <a:r>
                <a:rPr lang="ru-RU" sz="1200" b="1" i="1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Кузнецкого района Пензенской </a:t>
              </a:r>
              <a:r>
                <a:rPr lang="ru-RU" sz="12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области </a:t>
              </a: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– это смета доходов и расходов </a:t>
              </a:r>
              <a:r>
                <a:rPr lang="ru-RU" sz="1200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муниципального образования 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рабочего поселка Евлашево</a:t>
              </a:r>
              <a:r>
                <a:rPr lang="ru-RU" sz="12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200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Кузнецкого района, </a:t>
              </a: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утверждённая на трёхлетний </a:t>
              </a:r>
              <a:r>
                <a:rPr lang="ru-RU" sz="1200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период*.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971800" y="4191000"/>
              <a:ext cx="5486400" cy="221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just">
                <a:defRPr/>
              </a:pPr>
              <a:r>
                <a:rPr lang="ru-RU" sz="12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Бюджет семьи </a:t>
              </a:r>
              <a:r>
                <a:rPr lang="ru-RU" sz="1200" b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– </a:t>
              </a: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это структура всех расходов и доходов за определённый период времени (месяц, год).</a:t>
              </a:r>
              <a:endParaRPr lang="ru-RU" sz="9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just" eaLnBrk="0" hangingPunct="0">
                <a:defRPr/>
              </a:pPr>
              <a:endParaRPr lang="ru-RU" sz="12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just" eaLnBrk="0" hangingPunct="0">
                <a:defRPr/>
              </a:pP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Под </a:t>
              </a:r>
              <a:r>
                <a:rPr lang="ru-RU" sz="12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доходом</a:t>
              </a: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понимают деньги или материальные ценности, получаемые в виде заработной платы, вознаграждений или подарков за выполненную работу, услугу или какую-либо другую деятельность. Все полученные средства составляют совокупный доход.</a:t>
              </a:r>
              <a:endParaRPr lang="ru-RU" sz="9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just" eaLnBrk="0" hangingPunct="0">
                <a:defRPr/>
              </a:pPr>
              <a:endPara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just" eaLnBrk="0" hangingPunct="0">
                <a:defRPr/>
              </a:pPr>
              <a:r>
                <a:rPr lang="ru-RU" sz="1200" b="1" i="1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Расходы</a:t>
              </a:r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– это затраты на питание, одежду, транспорт, на оплату услуг, ремонт, выплаты по займам и др.</a:t>
              </a:r>
              <a:endParaRPr lang="ru-RU" sz="9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eaLnBrk="0" hangingPunct="0">
                <a:defRPr/>
              </a:pPr>
              <a:endPara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10" descr="https://encrypted-tbn2.gstatic.com/images?q=tbn:ANd9GcRb4oXRVk1rhI_-oikCwcHaXtIZz5MwgZ--0AwZOoDBM8HbENd8Q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990600"/>
              <a:ext cx="771525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533400" y="2080483"/>
              <a:ext cx="5715000" cy="2539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just"/>
              <a:r>
                <a:rPr lang="ru-RU" sz="1200" dirty="0">
                  <a:latin typeface="Arial" pitchFamily="34" charset="0"/>
                  <a:cs typeface="Arial" pitchFamily="34" charset="0"/>
                </a:rPr>
                <a:t>Расходы бюджета рабочего поселка Евлашево </a:t>
              </a:r>
              <a:r>
                <a:rPr lang="ru-RU" sz="1200" dirty="0" smtClean="0">
                  <a:latin typeface="Arial" pitchFamily="34" charset="0"/>
                  <a:cs typeface="Arial" pitchFamily="34" charset="0"/>
                </a:rPr>
                <a:t>Кузнецкого района Пензенской 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области направлены на финансовое обеспечение расходных полномочий, </a:t>
              </a:r>
              <a:r>
                <a:rPr lang="ru-RU" sz="1200" dirty="0" smtClean="0">
                  <a:latin typeface="Arial" pitchFamily="34" charset="0"/>
                  <a:cs typeface="Arial" pitchFamily="34" charset="0"/>
                </a:rPr>
                <a:t>Федеральным законом от 06.10.2003 № 131-ФЗ «Об общих принципах организации местного самоуправления в Российской Федерации», в том числе на решение поставленных в социальных указах Президента Российской Федерации от 07.05.2012 задач, предусматривающих повышение оплаты труда отдельных категорий работников бюджетной сферы, обеспечение доступности дошкольного образования, поддержку семьи и материнства, обеспечение граждан доступным и комфортным жильем, реализацию мер социальной поддержки населения, создание условий для экономического роста.</a:t>
              </a:r>
            </a:p>
            <a:p>
              <a:pPr algn="just" eaLnBrk="0" hangingPunct="0">
                <a:defRPr/>
              </a:pPr>
              <a:endParaRPr lang="ru-RU" sz="9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eaLnBrk="0" hangingPunct="0">
                <a:defRPr/>
              </a:pPr>
              <a:endPara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" name="Picture 11" descr="http://festival.1september.ru/articles/516195/Image35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00800" y="1905000"/>
              <a:ext cx="23622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3" descr="http://www.wibes.ru/uploads/uchimsya-planirovat-semeynuy-budget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800" y="4419600"/>
              <a:ext cx="2133600" cy="1905000"/>
            </a:xfrm>
            <a:prstGeom prst="rect">
              <a:avLst/>
            </a:prstGeom>
            <a:noFill/>
            <a:ln w="15875">
              <a:solidFill>
                <a:srgbClr val="996600"/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16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48400" y="1676400"/>
              <a:ext cx="2405063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24600" y="1752600"/>
              <a:ext cx="2362200" cy="2111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285728"/>
            <a:ext cx="7311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Расходы бюджета рабочего поселка Евлашево</a:t>
            </a:r>
          </a:p>
          <a:p>
            <a:pPr algn="ctr"/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611560" y="1067039"/>
            <a:ext cx="8136904" cy="5676661"/>
            <a:chOff x="611560" y="1067039"/>
            <a:chExt cx="8136904" cy="5676661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611560" y="1067039"/>
              <a:ext cx="8136904" cy="4570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hangingPunct="0"/>
              <a:r>
                <a:rPr lang="ru-RU" sz="1100" b="1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Расходы бюджета рабочего поселка Евлашево  </a:t>
              </a: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– это средства, выплачиваемые из бюджета рабочего поселка Евлашево  на реализацию расходных обязательств Пензенской области, обусловленных законами, иными нормативными правовыми актами, договорами или соглашениями Пензенской области. </a:t>
              </a:r>
            </a:p>
            <a:p>
              <a:pPr hangingPunct="0"/>
              <a:endParaRPr lang="ru-RU" sz="11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endParaRPr>
            </a:p>
            <a:p>
              <a:r>
                <a:rPr lang="ru-RU" sz="1100" b="1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На какие цели расходуются средства бюджета?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на заработную плату работников администрации;  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на строительство (реконструкцию), капитальный ремонт и оснащение социальных объектов; 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на развитие образования, культуры, физической культуры и спорта; 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на социальное обеспечение населения; 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на обеспечение жильем отдельных категорий граждан; </a:t>
              </a:r>
            </a:p>
            <a:p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 - на ремонт и текущее содержание улично-дорожной сети; </a:t>
              </a:r>
            </a:p>
            <a:p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 - на развитие инновационной деятельности, инвестиционного потенциала</a:t>
              </a:r>
              <a:r>
                <a:rPr lang="ru-RU" sz="1100" dirty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.</a:t>
              </a: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</a:p>
            <a:p>
              <a:pPr hangingPunct="0"/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 </a:t>
              </a:r>
            </a:p>
            <a:p>
              <a:r>
                <a:rPr lang="ru-RU" sz="1100" b="1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Что такое публичное нормативное обязательство?</a:t>
              </a:r>
            </a:p>
            <a:p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Публичные обязательства – это обусловленные законом, иным нормативным правовым актом</a:t>
              </a:r>
              <a:r>
                <a:rPr lang="en-US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 </a:t>
              </a: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расходные обязательства публично-правового образования</a:t>
              </a:r>
              <a:r>
                <a:rPr lang="en-US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 </a:t>
              </a: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перед физическим или юридическим лицом, иным публично-правовым образованием, подлежащие исполнению в установленном соответствующим законом, иным нормативным правовым актом размере или имеющие установленный указанным законом, актом порядок его определения.</a:t>
              </a:r>
            </a:p>
            <a:p>
              <a:endParaRPr lang="ru-RU" sz="11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endParaRPr>
            </a:p>
            <a:p>
              <a:endParaRPr lang="ru-RU" sz="11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endParaRPr>
            </a:p>
            <a:p>
              <a:pPr hangingPunct="0"/>
              <a:r>
                <a:rPr lang="ru-RU" sz="1100" b="1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Публичные нормативные обязательства рабочего поселка Евлашево </a:t>
              </a: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Comic Sans MS" pitchFamily="66" charset="0"/>
                </a:rPr>
                <a:t>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 </a:t>
              </a:r>
            </a:p>
            <a:p>
              <a:pPr hangingPunct="0"/>
              <a:r>
                <a:rPr lang="ru-RU" sz="1100" dirty="0" smtClean="0"/>
                <a:t> </a:t>
              </a:r>
            </a:p>
            <a:p>
              <a:pPr indent="342900" algn="just" eaLnBrk="0" hangingPunct="0">
                <a:defRPr/>
              </a:pPr>
              <a:endParaRPr lang="ru-RU" sz="9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indent="342900" eaLnBrk="0" hangingPunct="0">
                <a:defRPr/>
              </a:pPr>
              <a:endPara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" name="Picture 13" descr="http://www.admoblkaluga.ru/upload/minzdrav/20090325022607.jpg"/>
            <p:cNvPicPr>
              <a:picLocks noChangeAspect="1" noChangeArrowheads="1"/>
            </p:cNvPicPr>
            <p:nvPr/>
          </p:nvPicPr>
          <p:blipFill>
            <a:blip r:embed="rId2" r:link="rId3" cstate="print"/>
            <a:srcRect/>
            <a:stretch>
              <a:fillRect/>
            </a:stretch>
          </p:blipFill>
          <p:spPr bwMode="auto">
            <a:xfrm>
              <a:off x="990600" y="5638800"/>
              <a:ext cx="1485900" cy="1104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http://fotodeti.ru/images/foto_b/829_0223.jpg"/>
            <p:cNvPicPr>
              <a:picLocks noChangeAspect="1" noChangeArrowheads="1"/>
            </p:cNvPicPr>
            <p:nvPr/>
          </p:nvPicPr>
          <p:blipFill>
            <a:blip r:embed="rId4" r:link="rId5" cstate="print"/>
            <a:srcRect/>
            <a:stretch>
              <a:fillRect/>
            </a:stretch>
          </p:blipFill>
          <p:spPr bwMode="auto">
            <a:xfrm>
              <a:off x="2667000" y="5638800"/>
              <a:ext cx="1676400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http://millioner-russia.ru/wp-content/uploads/2011/11/%D0%B8%D0%BF%D0%BE%D1%80%D1%82%D0%B5%D0%BA%D0%B0.jpg"/>
            <p:cNvPicPr>
              <a:picLocks noChangeAspect="1" noChangeArrowheads="1"/>
            </p:cNvPicPr>
            <p:nvPr/>
          </p:nvPicPr>
          <p:blipFill>
            <a:blip r:embed="rId6" r:link="rId7" cstate="print"/>
            <a:srcRect/>
            <a:stretch>
              <a:fillRect/>
            </a:stretch>
          </p:blipFill>
          <p:spPr bwMode="auto">
            <a:xfrm>
              <a:off x="4648200" y="5638800"/>
              <a:ext cx="1676400" cy="103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0" descr="http://www.firestock.ru/wp-content/uploads/2013/11/shutterstock_106049021-255x255.jpg"/>
            <p:cNvPicPr>
              <a:picLocks noChangeAspect="1" noChangeArrowheads="1"/>
            </p:cNvPicPr>
            <p:nvPr/>
          </p:nvPicPr>
          <p:blipFill>
            <a:blip r:embed="rId8" r:link="rId9" cstate="print"/>
            <a:srcRect/>
            <a:stretch>
              <a:fillRect/>
            </a:stretch>
          </p:blipFill>
          <p:spPr bwMode="auto">
            <a:xfrm>
              <a:off x="6553200" y="5638800"/>
              <a:ext cx="1600200" cy="1057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5600" y="285728"/>
            <a:ext cx="7882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Основные этапы бюджетного процесса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785794"/>
            <a:ext cx="7929618" cy="15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42844" y="142852"/>
            <a:ext cx="714380" cy="642942"/>
          </a:xfrm>
          <a:prstGeom prst="roundRect">
            <a:avLst/>
          </a:prstGeom>
          <a:solidFill>
            <a:srgbClr val="00B050">
              <a:alpha val="6000"/>
            </a:srgbClr>
          </a:solidFill>
          <a:ln w="19050">
            <a:solidFill>
              <a:srgbClr val="4A7EB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230" descr="paz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88751"/>
            <a:ext cx="609600" cy="498475"/>
          </a:xfrm>
          <a:prstGeom prst="rect">
            <a:avLst/>
          </a:prstGeom>
          <a:noFill/>
        </p:spPr>
      </p:pic>
      <p:pic>
        <p:nvPicPr>
          <p:cNvPr id="25" name="Picture 232" descr="discuss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74551"/>
            <a:ext cx="609600" cy="474663"/>
          </a:xfrm>
          <a:prstGeom prst="rect">
            <a:avLst/>
          </a:prstGeom>
          <a:noFill/>
        </p:spPr>
      </p:pic>
      <p:pic>
        <p:nvPicPr>
          <p:cNvPr id="26" name="Picture 238" descr="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5543568"/>
            <a:ext cx="457200" cy="457200"/>
          </a:xfrm>
          <a:prstGeom prst="rect">
            <a:avLst/>
          </a:prstGeom>
          <a:noFill/>
        </p:spPr>
      </p:pic>
      <p:pic>
        <p:nvPicPr>
          <p:cNvPr id="27" name="Picture 240" descr="1305217747_minimize-and-maximize-icons12802151024-p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429000"/>
            <a:ext cx="609600" cy="457200"/>
          </a:xfrm>
          <a:prstGeom prst="rect">
            <a:avLst/>
          </a:prstGeom>
          <a:noFill/>
        </p:spPr>
      </p:pic>
      <p:pic>
        <p:nvPicPr>
          <p:cNvPr id="28" name="Picture 242" descr="ANd9GcTOSx1Qiv1uwj_lFXdr6vHPUIFU-TpFN0oEkj0d39PJ54lQCV7Z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4793951"/>
            <a:ext cx="304800" cy="304800"/>
          </a:xfrm>
          <a:prstGeom prst="rect">
            <a:avLst/>
          </a:prstGeom>
          <a:noFill/>
        </p:spPr>
      </p:pic>
      <p:pic>
        <p:nvPicPr>
          <p:cNvPr id="29" name="Picture 244" descr="ikonka-dlya-byudzheta-na-sajt-minfina3_thumb_thum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4031951"/>
            <a:ext cx="685800" cy="685800"/>
          </a:xfrm>
          <a:prstGeom prst="rect">
            <a:avLst/>
          </a:prstGeom>
          <a:noFill/>
        </p:spPr>
      </p:pic>
      <p:pic>
        <p:nvPicPr>
          <p:cNvPr id="30" name="Picture 249" descr="wall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2736551"/>
            <a:ext cx="628650" cy="433388"/>
          </a:xfrm>
          <a:prstGeom prst="rect">
            <a:avLst/>
          </a:prstGeom>
          <a:noFill/>
        </p:spPr>
      </p:pic>
      <p:pic>
        <p:nvPicPr>
          <p:cNvPr id="31" name="Picture 251" descr="w512h5121350249279document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52600" y="4829188"/>
            <a:ext cx="457200" cy="457200"/>
          </a:xfrm>
          <a:prstGeom prst="rect">
            <a:avLst/>
          </a:prstGeom>
          <a:noFill/>
        </p:spPr>
      </p:pic>
      <p:sp>
        <p:nvSpPr>
          <p:cNvPr id="32" name="AutoShape 252"/>
          <p:cNvSpPr>
            <a:spLocks noChangeArrowheads="1"/>
          </p:cNvSpPr>
          <p:nvPr/>
        </p:nvSpPr>
        <p:spPr bwMode="auto">
          <a:xfrm rot="4413264">
            <a:off x="-357187" y="2560338"/>
            <a:ext cx="1752600" cy="733425"/>
          </a:xfrm>
          <a:prstGeom prst="curvedUpArrow">
            <a:avLst>
              <a:gd name="adj1" fmla="val 47792"/>
              <a:gd name="adj2" fmla="val 95584"/>
              <a:gd name="adj3" fmla="val 33333"/>
            </a:avLst>
          </a:prstGeom>
          <a:noFill/>
          <a:ln w="38100">
            <a:solidFill>
              <a:schemeClr val="accent2">
                <a:lumMod val="7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AutoShape 253"/>
          <p:cNvSpPr>
            <a:spLocks noChangeArrowheads="1"/>
          </p:cNvSpPr>
          <p:nvPr/>
        </p:nvSpPr>
        <p:spPr bwMode="auto">
          <a:xfrm rot="3805914">
            <a:off x="-138112" y="4517875"/>
            <a:ext cx="2224087" cy="817563"/>
          </a:xfrm>
          <a:prstGeom prst="curvedUpArrow">
            <a:avLst>
              <a:gd name="adj1" fmla="val 54408"/>
              <a:gd name="adj2" fmla="val 108815"/>
              <a:gd name="adj3" fmla="val 33333"/>
            </a:avLst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4" name="AutoShape 254"/>
          <p:cNvSpPr>
            <a:spLocks noChangeArrowheads="1"/>
          </p:cNvSpPr>
          <p:nvPr/>
        </p:nvSpPr>
        <p:spPr bwMode="auto">
          <a:xfrm>
            <a:off x="1219200" y="1214422"/>
            <a:ext cx="7601272" cy="558394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Составление проекта бюджета очередного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года и планового периода</a:t>
            </a:r>
            <a:endParaRPr lang="ru-RU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utoShape 255"/>
          <p:cNvSpPr>
            <a:spLocks noChangeArrowheads="1"/>
          </p:cNvSpPr>
          <p:nvPr/>
        </p:nvSpPr>
        <p:spPr bwMode="auto">
          <a:xfrm>
            <a:off x="1447800" y="1928802"/>
            <a:ext cx="7084640" cy="564094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Рассмотрение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бюджета </a:t>
            </a:r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очередного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года и планового периода</a:t>
            </a:r>
            <a:endParaRPr lang="ru-RU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AutoShape 256"/>
          <p:cNvSpPr>
            <a:spLocks noChangeArrowheads="1"/>
          </p:cNvSpPr>
          <p:nvPr/>
        </p:nvSpPr>
        <p:spPr bwMode="auto">
          <a:xfrm>
            <a:off x="1752600" y="2643182"/>
            <a:ext cx="6851848" cy="569794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Утверждение бюджета очередного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года и планового периода</a:t>
            </a:r>
            <a:endParaRPr lang="ru-RU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AutoShape 257"/>
          <p:cNvSpPr>
            <a:spLocks noChangeArrowheads="1"/>
          </p:cNvSpPr>
          <p:nvPr/>
        </p:nvSpPr>
        <p:spPr bwMode="auto">
          <a:xfrm>
            <a:off x="1619672" y="3356992"/>
            <a:ext cx="7344816" cy="576064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Внесение изменений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бюджет текущего </a:t>
            </a:r>
            <a:r>
              <a:rPr lang="ru-RU" dirty="0" smtClean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года и планового периода</a:t>
            </a:r>
            <a:endParaRPr lang="ru-RU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AutoShape 258"/>
          <p:cNvSpPr>
            <a:spLocks noChangeArrowheads="1"/>
          </p:cNvSpPr>
          <p:nvPr/>
        </p:nvSpPr>
        <p:spPr bwMode="auto">
          <a:xfrm>
            <a:off x="2209800" y="4071942"/>
            <a:ext cx="6629400" cy="5760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Исполнение бюджета в текущем году</a:t>
            </a:r>
          </a:p>
        </p:txBody>
      </p:sp>
      <p:sp>
        <p:nvSpPr>
          <p:cNvPr id="39" name="AutoShape 259"/>
          <p:cNvSpPr>
            <a:spLocks noChangeArrowheads="1"/>
          </p:cNvSpPr>
          <p:nvPr/>
        </p:nvSpPr>
        <p:spPr bwMode="auto">
          <a:xfrm>
            <a:off x="2438400" y="4781826"/>
            <a:ext cx="6553200" cy="5760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Формирование отчета об исполнении предыдущего года</a:t>
            </a:r>
          </a:p>
        </p:txBody>
      </p:sp>
      <p:sp>
        <p:nvSpPr>
          <p:cNvPr id="40" name="AutoShape 260"/>
          <p:cNvSpPr>
            <a:spLocks noChangeArrowheads="1"/>
          </p:cNvSpPr>
          <p:nvPr/>
        </p:nvSpPr>
        <p:spPr bwMode="auto">
          <a:xfrm>
            <a:off x="2743200" y="5496206"/>
            <a:ext cx="6324600" cy="5760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r>
              <a:rPr lang="ru-RU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Рассмотрение и утверждение отчета об исполнении бюджета предыдущего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6231</TotalTime>
  <Words>4083</Words>
  <Application>Microsoft Office PowerPoint</Application>
  <PresentationFormat>Экран (4:3)</PresentationFormat>
  <Paragraphs>1248</Paragraphs>
  <Slides>31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Aharoni</vt:lpstr>
      <vt:lpstr>Arial</vt:lpstr>
      <vt:lpstr>Arial Unicode MS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 программа «Использование и охрана земель на территории рабочего поселка Евлашево Кузнецкого района Пензенской области на 2020-2025 годы»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Шичев В.А.</dc:creator>
  <cp:lastModifiedBy>Пользователь</cp:lastModifiedBy>
  <cp:revision>529</cp:revision>
  <dcterms:created xsi:type="dcterms:W3CDTF">2016-01-21T11:17:59Z</dcterms:created>
  <dcterms:modified xsi:type="dcterms:W3CDTF">2021-06-07T12:52:58Z</dcterms:modified>
</cp:coreProperties>
</file>